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351" r:id="rId5"/>
    <p:sldId id="352" r:id="rId6"/>
    <p:sldId id="353" r:id="rId7"/>
    <p:sldId id="354" r:id="rId8"/>
    <p:sldId id="355" r:id="rId9"/>
    <p:sldId id="356" r:id="rId10"/>
    <p:sldId id="357" r:id="rId11"/>
    <p:sldId id="358" r:id="rId12"/>
    <p:sldId id="359" r:id="rId13"/>
    <p:sldId id="350" r:id="rId14"/>
    <p:sldId id="361" r:id="rId15"/>
    <p:sldId id="362" r:id="rId16"/>
    <p:sldId id="363" r:id="rId17"/>
    <p:sldId id="364" r:id="rId18"/>
    <p:sldId id="365" r:id="rId19"/>
    <p:sldId id="366" r:id="rId20"/>
    <p:sldId id="367" r:id="rId21"/>
    <p:sldId id="368" r:id="rId22"/>
    <p:sldId id="370" r:id="rId23"/>
    <p:sldId id="371" r:id="rId24"/>
    <p:sldId id="372" r:id="rId25"/>
    <p:sldId id="374" r:id="rId26"/>
    <p:sldId id="375" r:id="rId27"/>
    <p:sldId id="373" r:id="rId28"/>
    <p:sldId id="376" r:id="rId29"/>
    <p:sldId id="386" r:id="rId30"/>
    <p:sldId id="385" r:id="rId31"/>
    <p:sldId id="387" r:id="rId32"/>
    <p:sldId id="378" r:id="rId33"/>
    <p:sldId id="379" r:id="rId34"/>
    <p:sldId id="380" r:id="rId35"/>
    <p:sldId id="381" r:id="rId36"/>
    <p:sldId id="383" r:id="rId37"/>
    <p:sldId id="377" r:id="rId38"/>
    <p:sldId id="396" r:id="rId39"/>
    <p:sldId id="395" r:id="rId40"/>
    <p:sldId id="425" r:id="rId41"/>
    <p:sldId id="426" r:id="rId42"/>
    <p:sldId id="428" r:id="rId43"/>
    <p:sldId id="429" r:id="rId44"/>
    <p:sldId id="406" r:id="rId45"/>
    <p:sldId id="407" r:id="rId46"/>
    <p:sldId id="410" r:id="rId47"/>
    <p:sldId id="397" r:id="rId48"/>
    <p:sldId id="398" r:id="rId49"/>
    <p:sldId id="399" r:id="rId50"/>
    <p:sldId id="412" r:id="rId51"/>
    <p:sldId id="413" r:id="rId52"/>
    <p:sldId id="415" r:id="rId53"/>
    <p:sldId id="439" r:id="rId54"/>
    <p:sldId id="440" r:id="rId55"/>
    <p:sldId id="441" r:id="rId56"/>
    <p:sldId id="442" r:id="rId57"/>
    <p:sldId id="443" r:id="rId58"/>
    <p:sldId id="444" r:id="rId59"/>
    <p:sldId id="445" r:id="rId60"/>
    <p:sldId id="446" r:id="rId61"/>
    <p:sldId id="447" r:id="rId62"/>
    <p:sldId id="448" r:id="rId63"/>
    <p:sldId id="449" r:id="rId64"/>
    <p:sldId id="450" r:id="rId65"/>
    <p:sldId id="451" r:id="rId66"/>
    <p:sldId id="452" r:id="rId67"/>
    <p:sldId id="453" r:id="rId68"/>
    <p:sldId id="455" r:id="rId69"/>
    <p:sldId id="454" r:id="rId70"/>
    <p:sldId id="456" r:id="rId71"/>
    <p:sldId id="458" r:id="rId72"/>
    <p:sldId id="459" r:id="rId73"/>
    <p:sldId id="460" r:id="rId74"/>
    <p:sldId id="465" r:id="rId75"/>
    <p:sldId id="468" r:id="rId76"/>
    <p:sldId id="469" r:id="rId77"/>
    <p:sldId id="470" r:id="rId78"/>
    <p:sldId id="471" r:id="rId79"/>
    <p:sldId id="472" r:id="rId80"/>
    <p:sldId id="473" r:id="rId81"/>
    <p:sldId id="474" r:id="rId82"/>
    <p:sldId id="475" r:id="rId83"/>
    <p:sldId id="476" r:id="rId84"/>
    <p:sldId id="477" r:id="rId85"/>
    <p:sldId id="478" r:id="rId86"/>
    <p:sldId id="479" r:id="rId87"/>
    <p:sldId id="480" r:id="rId88"/>
    <p:sldId id="481" r:id="rId89"/>
    <p:sldId id="482" r:id="rId90"/>
    <p:sldId id="483" r:id="rId91"/>
    <p:sldId id="484" r:id="rId92"/>
    <p:sldId id="485" r:id="rId93"/>
    <p:sldId id="486" r:id="rId94"/>
    <p:sldId id="487" r:id="rId95"/>
    <p:sldId id="488" r:id="rId96"/>
    <p:sldId id="489" r:id="rId97"/>
    <p:sldId id="490" r:id="rId98"/>
    <p:sldId id="493" r:id="rId99"/>
    <p:sldId id="491" r:id="rId100"/>
    <p:sldId id="492" r:id="rId101"/>
    <p:sldId id="503" r:id="rId102"/>
    <p:sldId id="504" r:id="rId103"/>
    <p:sldId id="505" r:id="rId104"/>
    <p:sldId id="506" r:id="rId105"/>
    <p:sldId id="507" r:id="rId106"/>
    <p:sldId id="508" r:id="rId107"/>
    <p:sldId id="509" r:id="rId108"/>
    <p:sldId id="510" r:id="rId109"/>
    <p:sldId id="511" r:id="rId110"/>
    <p:sldId id="512" r:id="rId111"/>
    <p:sldId id="513" r:id="rId112"/>
    <p:sldId id="496" r:id="rId113"/>
    <p:sldId id="497" r:id="rId114"/>
    <p:sldId id="499" r:id="rId115"/>
    <p:sldId id="500" r:id="rId116"/>
    <p:sldId id="501" r:id="rId117"/>
    <p:sldId id="502" r:id="rId118"/>
    <p:sldId id="498" r:id="rId119"/>
    <p:sldId id="522" r:id="rId120"/>
    <p:sldId id="523" r:id="rId121"/>
    <p:sldId id="527" r:id="rId122"/>
    <p:sldId id="533" r:id="rId123"/>
    <p:sldId id="534" r:id="rId124"/>
    <p:sldId id="535" r:id="rId125"/>
    <p:sldId id="536" r:id="rId126"/>
    <p:sldId id="526" r:id="rId127"/>
    <p:sldId id="537" r:id="rId128"/>
    <p:sldId id="524" r:id="rId129"/>
    <p:sldId id="525" r:id="rId130"/>
    <p:sldId id="528" r:id="rId131"/>
    <p:sldId id="545" r:id="rId132"/>
    <p:sldId id="544" r:id="rId133"/>
    <p:sldId id="547" r:id="rId134"/>
    <p:sldId id="531" r:id="rId135"/>
    <p:sldId id="532" r:id="rId136"/>
    <p:sldId id="550" r:id="rId137"/>
    <p:sldId id="551" r:id="rId138"/>
    <p:sldId id="552" r:id="rId139"/>
    <p:sldId id="553" r:id="rId140"/>
    <p:sldId id="554" r:id="rId141"/>
    <p:sldId id="555" r:id="rId142"/>
    <p:sldId id="556" r:id="rId143"/>
    <p:sldId id="557" r:id="rId144"/>
    <p:sldId id="558" r:id="rId145"/>
    <p:sldId id="559" r:id="rId146"/>
    <p:sldId id="560" r:id="rId147"/>
    <p:sldId id="561" r:id="rId148"/>
    <p:sldId id="562" r:id="rId149"/>
    <p:sldId id="585" r:id="rId150"/>
    <p:sldId id="573" r:id="rId151"/>
    <p:sldId id="563" r:id="rId152"/>
    <p:sldId id="564" r:id="rId153"/>
    <p:sldId id="565" r:id="rId154"/>
    <p:sldId id="566" r:id="rId155"/>
    <p:sldId id="567" r:id="rId156"/>
    <p:sldId id="568" r:id="rId157"/>
    <p:sldId id="569" r:id="rId158"/>
    <p:sldId id="570" r:id="rId159"/>
    <p:sldId id="574" r:id="rId160"/>
    <p:sldId id="575" r:id="rId161"/>
    <p:sldId id="571" r:id="rId162"/>
    <p:sldId id="616" r:id="rId163"/>
    <p:sldId id="598" r:id="rId164"/>
    <p:sldId id="599" r:id="rId165"/>
    <p:sldId id="600" r:id="rId166"/>
    <p:sldId id="601" r:id="rId167"/>
    <p:sldId id="602" r:id="rId168"/>
    <p:sldId id="603" r:id="rId169"/>
    <p:sldId id="604" r:id="rId170"/>
    <p:sldId id="605" r:id="rId171"/>
    <p:sldId id="606" r:id="rId172"/>
    <p:sldId id="607" r:id="rId173"/>
    <p:sldId id="608" r:id="rId174"/>
    <p:sldId id="612" r:id="rId175"/>
    <p:sldId id="609" r:id="rId176"/>
    <p:sldId id="610" r:id="rId177"/>
    <p:sldId id="611" r:id="rId178"/>
    <p:sldId id="648" r:id="rId179"/>
    <p:sldId id="632" r:id="rId180"/>
    <p:sldId id="633" r:id="rId181"/>
    <p:sldId id="634" r:id="rId182"/>
    <p:sldId id="635" r:id="rId183"/>
    <p:sldId id="636" r:id="rId184"/>
    <p:sldId id="637" r:id="rId185"/>
    <p:sldId id="638" r:id="rId186"/>
    <p:sldId id="639" r:id="rId187"/>
    <p:sldId id="640" r:id="rId188"/>
    <p:sldId id="641" r:id="rId189"/>
    <p:sldId id="642" r:id="rId190"/>
    <p:sldId id="643" r:id="rId191"/>
    <p:sldId id="644" r:id="rId192"/>
    <p:sldId id="645" r:id="rId193"/>
    <p:sldId id="646" r:id="rId194"/>
    <p:sldId id="647" r:id="rId195"/>
  </p:sldIdLst>
  <p:sldSz cx="12192000" cy="6858000"/>
  <p:notesSz cx="6858000" cy="9144000"/>
  <p:custDataLst>
    <p:tags r:id="rId19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tags" Target="tags/tag38.xml"/><Relationship Id="rId198" Type="http://schemas.openxmlformats.org/officeDocument/2006/relationships/tableStyles" Target="tableStyles.xml"/><Relationship Id="rId197" Type="http://schemas.openxmlformats.org/officeDocument/2006/relationships/viewProps" Target="viewProps.xml"/><Relationship Id="rId196" Type="http://schemas.openxmlformats.org/officeDocument/2006/relationships/presProps" Target="presProps.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tags" Target="../tags/tag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pic>
        <p:nvPicPr>
          <p:cNvPr id="9" name="图片 2"/>
          <p:cNvPicPr>
            <a:picLocks noChangeAspect="1"/>
          </p:cNvPicPr>
          <p:nvPr userDrawn="1">
            <p:custDataLst>
              <p:tags r:id="rId12"/>
            </p:custDataLst>
          </p:nvPr>
        </p:nvPicPr>
        <p:blipFill>
          <a:blip r:embed="rId13"/>
          <a:stretch>
            <a:fillRect/>
          </a:stretch>
        </p:blipFill>
        <p:spPr>
          <a:xfrm>
            <a:off x="10662285" y="144780"/>
            <a:ext cx="1185545" cy="119634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86.wmf"/><Relationship Id="rId1" Type="http://schemas.openxmlformats.org/officeDocument/2006/relationships/oleObject" Target="../embeddings/oleObject10.bin"/></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04.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86.wmf"/><Relationship Id="rId3" Type="http://schemas.openxmlformats.org/officeDocument/2006/relationships/oleObject" Target="../embeddings/oleObject12.bin"/><Relationship Id="rId2" Type="http://schemas.openxmlformats.org/officeDocument/2006/relationships/image" Target="../media/image88.wmf"/><Relationship Id="rId1" Type="http://schemas.openxmlformats.org/officeDocument/2006/relationships/oleObject" Target="../embeddings/oleObject11.bin"/></Relationships>
</file>

<file path=ppt/slides/_rels/slide105.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89.wmf"/><Relationship Id="rId1" Type="http://schemas.openxmlformats.org/officeDocument/2006/relationships/oleObject" Target="../embeddings/oleObject13.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tags" Target="../tags/tag36.xml"/></Relationships>
</file>

<file path=ppt/slides/_rels/slide107.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91.wmf"/><Relationship Id="rId1" Type="http://schemas.openxmlformats.org/officeDocument/2006/relationships/oleObject" Target="../embeddings/oleObject14.bin"/></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92.wmf"/><Relationship Id="rId1" Type="http://schemas.openxmlformats.org/officeDocument/2006/relationships/oleObject" Target="../embeddings/oleObject15.bin"/></Relationships>
</file>

<file path=ppt/slides/_rels/slide109.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93.wmf"/><Relationship Id="rId1"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tags" Target="../tags/tag12.xml"/><Relationship Id="rId4" Type="http://schemas.openxmlformats.org/officeDocument/2006/relationships/image" Target="../media/image11.png"/><Relationship Id="rId3" Type="http://schemas.openxmlformats.org/officeDocument/2006/relationships/tags" Target="../tags/tag11.xml"/><Relationship Id="rId2" Type="http://schemas.openxmlformats.org/officeDocument/2006/relationships/image" Target="../media/image10.png"/><Relationship Id="rId1" Type="http://schemas.openxmlformats.org/officeDocument/2006/relationships/tags" Target="../tags/tag10.xml"/></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94.wmf"/><Relationship Id="rId1" Type="http://schemas.openxmlformats.org/officeDocument/2006/relationships/oleObject" Target="../embeddings/oleObject17.bin"/></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3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14.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image" Target="../media/image130.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png"/><Relationship Id="rId1" Type="http://schemas.openxmlformats.org/officeDocument/2006/relationships/image" Target="../media/image135.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16.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png"/><Relationship Id="rId1" Type="http://schemas.openxmlformats.org/officeDocument/2006/relationships/image" Target="../media/image145.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17.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png"/><Relationship Id="rId1" Type="http://schemas.openxmlformats.org/officeDocument/2006/relationships/image" Target="../media/image15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18.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9.wmf"/><Relationship Id="rId1"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tags" Target="../tags/tag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9.wmf"/><Relationship Id="rId1"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49.wmf"/><Relationship Id="rId1" Type="http://schemas.openxmlformats.org/officeDocument/2006/relationships/oleObject" Target="../embeddings/oleObject6.bin"/></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51.wmf"/><Relationship Id="rId1" Type="http://schemas.openxmlformats.org/officeDocument/2006/relationships/oleObject" Target="../embeddings/oleObject7.bin"/></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tags" Target="../tags/tag32.xml"/><Relationship Id="rId1" Type="http://schemas.openxmlformats.org/officeDocument/2006/relationships/tags" Target="../tags/tag3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60.wmf"/><Relationship Id="rId1"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65.wmf"/><Relationship Id="rId1" Type="http://schemas.openxmlformats.org/officeDocument/2006/relationships/oleObject" Target="../embeddings/oleObject9.bin"/></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Unit 5</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89865" y="1651000"/>
            <a:ext cx="11370945" cy="279336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06705"/>
            <a:ext cx="10515600" cy="789305"/>
          </a:xfrm>
        </p:spPr>
        <p:txBody>
          <a:bodyPr/>
          <a:p>
            <a:r>
              <a:rPr lang="en-US" altLang="zh-CN"/>
              <a:t>Advance organizer</a:t>
            </a:r>
            <a:endParaRPr lang="en-US" altLang="zh-CN"/>
          </a:p>
        </p:txBody>
      </p:sp>
      <p:sp>
        <p:nvSpPr>
          <p:cNvPr id="3" name="内容占位符 2"/>
          <p:cNvSpPr>
            <a:spLocks noGrp="1"/>
          </p:cNvSpPr>
          <p:nvPr>
            <p:ph idx="1"/>
          </p:nvPr>
        </p:nvSpPr>
        <p:spPr>
          <a:xfrm>
            <a:off x="777240" y="1349375"/>
            <a:ext cx="10515600" cy="5242560"/>
          </a:xfrm>
        </p:spPr>
        <p:txBody>
          <a:bodyPr>
            <a:normAutofit lnSpcReduction="10000"/>
          </a:bodyPr>
          <a:p>
            <a:r>
              <a:rPr lang="en-US" altLang="zh-CN"/>
              <a:t>Learning objectives:</a:t>
            </a:r>
            <a:endParaRPr lang="en-US" altLang="zh-CN"/>
          </a:p>
          <a:p>
            <a:pPr lvl="1"/>
            <a:r>
              <a:rPr lang="en-US" altLang="zh-CN"/>
              <a:t>Understand Inverse Functions (Additional)</a:t>
            </a:r>
            <a:endParaRPr lang="en-US" altLang="zh-CN"/>
          </a:p>
          <a:p>
            <a:r>
              <a:rPr lang="en-US" altLang="zh-CN"/>
              <a:t>Prior knowledge:</a:t>
            </a:r>
            <a:endParaRPr lang="en-US" altLang="zh-CN"/>
          </a:p>
          <a:p>
            <a:pPr lvl="1" algn="l">
              <a:buClrTx/>
              <a:buSzTx/>
            </a:pPr>
            <a:r>
              <a:rPr lang="en-US" altLang="zh-CN">
                <a:sym typeface="+mn-ea"/>
              </a:rPr>
              <a:t>Understand 14.1 Trigonometric Identities</a:t>
            </a:r>
            <a:endParaRPr lang="en-US" altLang="zh-CN"/>
          </a:p>
          <a:p>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r>
              <a:rPr lang="en-US" altLang="zh-CN"/>
              <a:t>Learning activities: </a:t>
            </a:r>
            <a:endParaRPr lang="en-US" altLang="zh-CN"/>
          </a:p>
          <a:p>
            <a:pPr marL="457200" lvl="1" indent="0">
              <a:buNone/>
            </a:pPr>
            <a:r>
              <a:rPr lang="en-US" altLang="zh-CN"/>
              <a:t>1. Skim the text and examples (20 mins)</a:t>
            </a:r>
            <a:endParaRPr lang="en-US" altLang="zh-CN"/>
          </a:p>
          <a:p>
            <a:pPr marL="457200" lvl="1" indent="0">
              <a:buNone/>
            </a:pPr>
            <a:r>
              <a:rPr lang="en-US" altLang="zh-CN"/>
              <a:t>2. Understand the presentation (35 mins)</a:t>
            </a:r>
            <a:endParaRPr lang="en-US" altLang="zh-CN"/>
          </a:p>
          <a:p>
            <a:pPr marL="457200" lvl="1" indent="0">
              <a:buNone/>
            </a:pPr>
            <a:r>
              <a:rPr lang="en-US" altLang="zh-CN"/>
              <a:t>3. Complete the Exit card (20 mins)</a:t>
            </a:r>
            <a:endParaRPr lang="en-US" altLang="zh-CN"/>
          </a:p>
          <a:p>
            <a:pPr marL="457200" lvl="1" indent="0">
              <a:buNone/>
            </a:pPr>
            <a:r>
              <a:rPr lang="en-US" altLang="zh-CN"/>
              <a:t>4. Summaries the main idea and reflect (5 min)</a:t>
            </a:r>
            <a:endParaRPr lang="en-US" altLang="zh-C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27660"/>
            <a:ext cx="5384800" cy="795020"/>
          </a:xfrm>
        </p:spPr>
        <p:txBody>
          <a:bodyPr/>
          <a:p>
            <a:r>
              <a:rPr lang="en-US" altLang="zh-CN"/>
              <a:t>Key terms:</a:t>
            </a:r>
            <a:endParaRPr lang="en-US" altLang="zh-CN"/>
          </a:p>
        </p:txBody>
      </p:sp>
      <p:sp>
        <p:nvSpPr>
          <p:cNvPr id="3" name="内容占位符 2"/>
          <p:cNvSpPr>
            <a:spLocks noGrp="1"/>
          </p:cNvSpPr>
          <p:nvPr>
            <p:ph idx="1"/>
          </p:nvPr>
        </p:nvSpPr>
        <p:spPr>
          <a:xfrm>
            <a:off x="838200" y="1253490"/>
            <a:ext cx="10515600" cy="4351338"/>
          </a:xfrm>
        </p:spPr>
        <p:txBody>
          <a:bodyPr>
            <a:noAutofit/>
          </a:bodyPr>
          <a:p>
            <a:pPr marL="0" indent="0">
              <a:buNone/>
            </a:pPr>
            <a:r>
              <a:rPr lang="en-US" altLang="zh-CN" sz="2400">
                <a:sym typeface="+mn-ea"/>
              </a:rPr>
              <a:t>1. Inverse functions[</a:t>
            </a:r>
            <a:r>
              <a:rPr lang="en-US" altLang="zh-CN" sz="2400">
                <a:sym typeface="+mn-ea"/>
              </a:rPr>
              <a:t>逆函数]</a:t>
            </a:r>
            <a:r>
              <a:rPr lang="en-US" altLang="zh-CN" sz="2400">
                <a:sym typeface="+mn-ea"/>
              </a:rPr>
              <a:t>: A function that "undoes" the action of another function. </a:t>
            </a:r>
            <a:endParaRPr lang="en-US" altLang="zh-CN" sz="2400">
              <a:sym typeface="+mn-ea"/>
            </a:endParaRPr>
          </a:p>
          <a:p>
            <a:pPr marL="0" indent="0">
              <a:buNone/>
            </a:pPr>
            <a:endParaRPr lang="en-US" altLang="zh-CN" sz="2400">
              <a:sym typeface="+mn-ea"/>
            </a:endParaRPr>
          </a:p>
          <a:p>
            <a:pPr marL="0" indent="0">
              <a:buNone/>
            </a:pPr>
            <a:r>
              <a:rPr lang="en-US" altLang="zh-CN" sz="2400">
                <a:sym typeface="+mn-ea"/>
              </a:rPr>
              <a:t>2. Identity function[</a:t>
            </a:r>
            <a:r>
              <a:rPr lang="en-US" altLang="zh-CN" sz="2400">
                <a:sym typeface="+mn-ea"/>
              </a:rPr>
              <a:t>恒等函数]</a:t>
            </a:r>
            <a:r>
              <a:rPr lang="en-US" altLang="zh-CN" sz="2400">
                <a:sym typeface="+mn-ea"/>
              </a:rPr>
              <a:t>: A function that returns its input unchanged. </a:t>
            </a:r>
            <a:endParaRPr lang="en-US" altLang="zh-CN" sz="2400">
              <a:sym typeface="+mn-ea"/>
            </a:endParaRPr>
          </a:p>
          <a:p>
            <a:pPr marL="0" indent="0">
              <a:buNone/>
            </a:pPr>
            <a:endParaRPr lang="en-US" altLang="zh-CN" sz="2400">
              <a:sym typeface="+mn-ea"/>
            </a:endParaRPr>
          </a:p>
          <a:p>
            <a:pPr marL="0" indent="0">
              <a:buNone/>
            </a:pPr>
            <a:r>
              <a:rPr lang="en-US" altLang="zh-CN" sz="2400">
                <a:sym typeface="+mn-ea"/>
              </a:rPr>
              <a:t>3. Self-inverse function[</a:t>
            </a:r>
            <a:r>
              <a:rPr lang="en-US" altLang="zh-CN" sz="2400">
                <a:sym typeface="+mn-ea"/>
              </a:rPr>
              <a:t>自反函数]</a:t>
            </a:r>
            <a:r>
              <a:rPr lang="en-US" altLang="zh-CN" sz="2400">
                <a:sym typeface="+mn-ea"/>
              </a:rPr>
              <a:t>: A function that is its own inverse. </a:t>
            </a:r>
            <a:endParaRPr lang="en-US" altLang="zh-CN" sz="2400">
              <a:sym typeface="+mn-ea"/>
            </a:endParaRPr>
          </a:p>
          <a:p>
            <a:pPr marL="0" indent="0">
              <a:buNone/>
            </a:pPr>
            <a:endParaRPr lang="en-US" altLang="zh-CN" sz="2400">
              <a:sym typeface="+mn-ea"/>
            </a:endParaRPr>
          </a:p>
          <a:p>
            <a:pPr marL="0" indent="0">
              <a:buNone/>
            </a:pPr>
            <a:r>
              <a:rPr lang="en-US" altLang="zh-CN" sz="2400">
                <a:sym typeface="+mn-ea"/>
              </a:rPr>
              <a:t>4. One-to-one function[</a:t>
            </a:r>
            <a:r>
              <a:rPr lang="en-US" altLang="zh-CN" sz="2400">
                <a:sym typeface="+mn-ea"/>
              </a:rPr>
              <a:t>一对一函数 ]</a:t>
            </a:r>
            <a:r>
              <a:rPr lang="en-US" altLang="zh-CN" sz="2400">
                <a:sym typeface="+mn-ea"/>
              </a:rPr>
              <a:t>: A function where each element of the domain is mapped to a distinct element in the codomain. </a:t>
            </a:r>
            <a:endParaRPr lang="en-US" altLang="zh-CN" sz="2400">
              <a:sym typeface="+mn-ea"/>
            </a:endParaRPr>
          </a:p>
          <a:p>
            <a:pPr marL="0" indent="0">
              <a:buNone/>
            </a:pPr>
            <a:endParaRPr lang="en-US" altLang="zh-CN" sz="2400">
              <a:sym typeface="+mn-ea"/>
            </a:endParaRPr>
          </a:p>
          <a:p>
            <a:pPr marL="0" indent="0">
              <a:buNone/>
            </a:pPr>
            <a:r>
              <a:rPr lang="en-US" altLang="zh-CN" sz="2400">
                <a:sym typeface="+mn-ea"/>
              </a:rPr>
              <a:t>5. Many-to-one function[</a:t>
            </a:r>
            <a:r>
              <a:rPr lang="en-US" altLang="zh-CN" sz="2400">
                <a:sym typeface="+mn-ea"/>
              </a:rPr>
              <a:t>多对一函数]</a:t>
            </a:r>
            <a:r>
              <a:rPr lang="en-US" altLang="zh-CN" sz="2400">
                <a:sym typeface="+mn-ea"/>
              </a:rPr>
              <a:t>: A function where two or more elements in the domain may be mapped to the same element in the codomain. In other words, multiple inputs can produce the same output.</a:t>
            </a:r>
            <a:endParaRPr lang="en-US" altLang="zh-CN" sz="2400">
              <a:sym typeface="+mn-ea"/>
            </a:endParaRPr>
          </a:p>
          <a:p>
            <a:pPr marL="0" indent="0">
              <a:buNone/>
            </a:pPr>
            <a:endParaRPr lang="en-US" altLang="zh-CN" sz="2400">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Identify function [</a:t>
            </a:r>
            <a:r>
              <a:rPr lang="zh-CN" altLang="en-US"/>
              <a:t>恒等函数</a:t>
            </a:r>
            <a:r>
              <a:rPr lang="en-US" altLang="zh-CN"/>
              <a:t>]</a:t>
            </a:r>
            <a:endParaRPr lang="en-US" altLang="zh-CN"/>
          </a:p>
        </p:txBody>
      </p:sp>
      <p:sp>
        <p:nvSpPr>
          <p:cNvPr id="3" name="内容占位符 2"/>
          <p:cNvSpPr>
            <a:spLocks noGrp="1"/>
          </p:cNvSpPr>
          <p:nvPr>
            <p:ph idx="1"/>
          </p:nvPr>
        </p:nvSpPr>
        <p:spPr/>
        <p:txBody>
          <a:bodyPr/>
          <a:p>
            <a:r>
              <a:rPr lang="zh-CN" altLang="en-US"/>
              <a:t>In mathematics, an identity function, also called an identity relation or identity map or identity transformation, is a function that always returns the same value that was used as its argument. </a:t>
            </a:r>
            <a:endParaRPr lang="zh-CN" altLang="en-US"/>
          </a:p>
          <a:p>
            <a:endParaRPr lang="zh-CN" altLang="en-US"/>
          </a:p>
          <a:p>
            <a:r>
              <a:rPr lang="en-US" altLang="zh-CN"/>
              <a:t>The composite of two inverse function is a identity function</a:t>
            </a:r>
            <a:endParaRPr lang="en-US" altLang="zh-CN"/>
          </a:p>
          <a:p>
            <a:endParaRPr lang="en-US" altLang="zh-CN"/>
          </a:p>
        </p:txBody>
      </p:sp>
      <p:graphicFrame>
        <p:nvGraphicFramePr>
          <p:cNvPr id="9" name="对象 8"/>
          <p:cNvGraphicFramePr/>
          <p:nvPr/>
        </p:nvGraphicFramePr>
        <p:xfrm>
          <a:off x="1161415" y="4243705"/>
          <a:ext cx="2350770" cy="1365250"/>
        </p:xfrm>
        <a:graphic>
          <a:graphicData uri="http://schemas.openxmlformats.org/presentationml/2006/ole">
            <mc:AlternateContent xmlns:mc="http://schemas.openxmlformats.org/markup-compatibility/2006">
              <mc:Choice xmlns:v="urn:schemas-microsoft-com:vml" Requires="v">
                <p:oleObj spid="_x0000_s10" name="" r:id="rId1" imgW="2700020" imgH="1576070" progId="Equation.KSEE3">
                  <p:embed/>
                </p:oleObj>
              </mc:Choice>
              <mc:Fallback>
                <p:oleObj name="" r:id="rId1" imgW="2700020" imgH="1576070" progId="Equation.KSEE3">
                  <p:embed/>
                  <p:pic>
                    <p:nvPicPr>
                      <p:cNvPr id="0" name="图片 9"/>
                      <p:cNvPicPr/>
                      <p:nvPr/>
                    </p:nvPicPr>
                    <p:blipFill>
                      <a:blip r:embed="rId2"/>
                      <a:stretch>
                        <a:fillRect/>
                      </a:stretch>
                    </p:blipFill>
                    <p:spPr>
                      <a:xfrm>
                        <a:off x="1161415" y="4243705"/>
                        <a:ext cx="2350770" cy="1365250"/>
                      </a:xfrm>
                      <a:prstGeom prst="rect">
                        <a:avLst/>
                      </a:prstGeom>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81635" y="159385"/>
            <a:ext cx="10515600" cy="1325563"/>
          </a:xfrm>
        </p:spPr>
        <p:txBody>
          <a:bodyPr/>
          <a:p>
            <a:r>
              <a:rPr lang="en-US" altLang="zh-CN"/>
              <a:t>Self-inverse function [</a:t>
            </a:r>
            <a:r>
              <a:rPr lang="en-US" altLang="zh-CN">
                <a:sym typeface="+mn-ea"/>
              </a:rPr>
              <a:t>自反函数</a:t>
            </a:r>
            <a:r>
              <a:rPr lang="en-US" altLang="zh-CN"/>
              <a:t>]</a:t>
            </a:r>
            <a:endParaRPr lang="en-US" altLang="zh-CN"/>
          </a:p>
        </p:txBody>
      </p:sp>
      <p:pic>
        <p:nvPicPr>
          <p:cNvPr id="4" name="内容占位符 3"/>
          <p:cNvPicPr>
            <a:picLocks noChangeAspect="1"/>
          </p:cNvPicPr>
          <p:nvPr>
            <p:ph idx="1"/>
          </p:nvPr>
        </p:nvPicPr>
        <p:blipFill>
          <a:blip r:embed="rId1"/>
          <a:stretch>
            <a:fillRect/>
          </a:stretch>
        </p:blipFill>
        <p:spPr>
          <a:xfrm>
            <a:off x="240665" y="1485265"/>
            <a:ext cx="11113135" cy="255524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Determine inverse functions</a:t>
            </a:r>
            <a:endParaRPr lang="en-US" altLang="zh-CN"/>
          </a:p>
        </p:txBody>
      </p:sp>
      <p:graphicFrame>
        <p:nvGraphicFramePr>
          <p:cNvPr id="4" name="内容占位符 3"/>
          <p:cNvGraphicFramePr>
            <a:graphicFrameLocks noChangeAspect="1"/>
          </p:cNvGraphicFramePr>
          <p:nvPr>
            <p:ph idx="1"/>
          </p:nvPr>
        </p:nvGraphicFramePr>
        <p:xfrm>
          <a:off x="838200" y="1923415"/>
          <a:ext cx="9846310" cy="1999615"/>
        </p:xfrm>
        <a:graphic>
          <a:graphicData uri="http://schemas.openxmlformats.org/presentationml/2006/ole">
            <mc:AlternateContent xmlns:mc="http://schemas.openxmlformats.org/markup-compatibility/2006">
              <mc:Choice xmlns:v="urn:schemas-microsoft-com:vml" Requires="v">
                <p:oleObj spid="_x0000_s5" name="" r:id="rId1" imgW="5478780" imgH="1112520" progId="Paint.Picture">
                  <p:embed/>
                </p:oleObj>
              </mc:Choice>
              <mc:Fallback>
                <p:oleObj name="" r:id="rId1" imgW="5478780" imgH="1112520" progId="Paint.Picture">
                  <p:embed/>
                  <p:pic>
                    <p:nvPicPr>
                      <p:cNvPr id="0" name="图片 4"/>
                      <p:cNvPicPr/>
                      <p:nvPr/>
                    </p:nvPicPr>
                    <p:blipFill>
                      <a:blip r:embed="rId2"/>
                      <a:stretch>
                        <a:fillRect/>
                      </a:stretch>
                    </p:blipFill>
                    <p:spPr>
                      <a:xfrm>
                        <a:off x="838200" y="1923415"/>
                        <a:ext cx="9846310" cy="1999615"/>
                      </a:xfrm>
                      <a:prstGeom prst="rect">
                        <a:avLst/>
                      </a:prstGeom>
                    </p:spPr>
                  </p:pic>
                </p:oleObj>
              </mc:Fallback>
            </mc:AlternateContent>
          </a:graphicData>
        </a:graphic>
      </p:graphicFrame>
      <p:graphicFrame>
        <p:nvGraphicFramePr>
          <p:cNvPr id="3" name="对象 2"/>
          <p:cNvGraphicFramePr/>
          <p:nvPr/>
        </p:nvGraphicFramePr>
        <p:xfrm>
          <a:off x="1029335" y="4243705"/>
          <a:ext cx="2350770" cy="1365250"/>
        </p:xfrm>
        <a:graphic>
          <a:graphicData uri="http://schemas.openxmlformats.org/presentationml/2006/ole">
            <mc:AlternateContent xmlns:mc="http://schemas.openxmlformats.org/markup-compatibility/2006">
              <mc:Choice xmlns:v="urn:schemas-microsoft-com:vml" Requires="v">
                <p:oleObj spid="_x0000_s10" name="" r:id="rId3" imgW="2700020" imgH="1576070" progId="Equation.KSEE3">
                  <p:embed/>
                </p:oleObj>
              </mc:Choice>
              <mc:Fallback>
                <p:oleObj name="" r:id="rId3" imgW="2700020" imgH="1576070" progId="Equation.KSEE3">
                  <p:embed/>
                  <p:pic>
                    <p:nvPicPr>
                      <p:cNvPr id="0" name="图片 9"/>
                      <p:cNvPicPr/>
                      <p:nvPr/>
                    </p:nvPicPr>
                    <p:blipFill>
                      <a:blip r:embed="rId4"/>
                      <a:stretch>
                        <a:fillRect/>
                      </a:stretch>
                    </p:blipFill>
                    <p:spPr>
                      <a:xfrm>
                        <a:off x="1029335" y="4243705"/>
                        <a:ext cx="2350770" cy="1365250"/>
                      </a:xfrm>
                      <a:prstGeom prst="rect">
                        <a:avLst/>
                      </a:prstGeom>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a:graphicFrameLocks noChangeAspect="1"/>
          </p:cNvGraphicFramePr>
          <p:nvPr>
            <p:ph idx="1"/>
          </p:nvPr>
        </p:nvGraphicFramePr>
        <p:xfrm>
          <a:off x="310515" y="254635"/>
          <a:ext cx="11500485" cy="2006600"/>
        </p:xfrm>
        <a:graphic>
          <a:graphicData uri="http://schemas.openxmlformats.org/presentationml/2006/ole">
            <mc:AlternateContent xmlns:mc="http://schemas.openxmlformats.org/markup-compatibility/2006">
              <mc:Choice xmlns:v="urn:schemas-microsoft-com:vml" Requires="v">
                <p:oleObj spid="_x0000_s5" name="" r:id="rId1" imgW="5852160" imgH="1021080" progId="Paint.Picture">
                  <p:embed/>
                </p:oleObj>
              </mc:Choice>
              <mc:Fallback>
                <p:oleObj name="" r:id="rId1" imgW="5852160" imgH="1021080" progId="Paint.Picture">
                  <p:embed/>
                  <p:pic>
                    <p:nvPicPr>
                      <p:cNvPr id="0" name="图片 4"/>
                      <p:cNvPicPr/>
                      <p:nvPr/>
                    </p:nvPicPr>
                    <p:blipFill>
                      <a:blip r:embed="rId2"/>
                      <a:stretch>
                        <a:fillRect/>
                      </a:stretch>
                    </p:blipFill>
                    <p:spPr>
                      <a:xfrm>
                        <a:off x="310515" y="254635"/>
                        <a:ext cx="11500485" cy="2006600"/>
                      </a:xfrm>
                      <a:prstGeom prst="rect">
                        <a:avLst/>
                      </a:prstGeom>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32435" y="365125"/>
            <a:ext cx="10515600" cy="1325563"/>
          </a:xfrm>
        </p:spPr>
        <p:txBody>
          <a:bodyPr/>
          <a:p>
            <a:r>
              <a:rPr lang="en-US" altLang="zh-CN"/>
              <a:t>The existence of an inverse function</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29540" y="1691005"/>
            <a:ext cx="11871325" cy="241617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a:graphicFrameLocks noChangeAspect="1"/>
          </p:cNvGraphicFramePr>
          <p:nvPr>
            <p:ph idx="1"/>
          </p:nvPr>
        </p:nvGraphicFramePr>
        <p:xfrm>
          <a:off x="339090" y="1523365"/>
          <a:ext cx="11513185" cy="4545330"/>
        </p:xfrm>
        <a:graphic>
          <a:graphicData uri="http://schemas.openxmlformats.org/presentationml/2006/ole">
            <mc:AlternateContent xmlns:mc="http://schemas.openxmlformats.org/markup-compatibility/2006">
              <mc:Choice xmlns:v="urn:schemas-microsoft-com:vml" Requires="v">
                <p:oleObj spid="_x0000_s5" name="" r:id="rId1" imgW="5829300" imgH="2301240" progId="Paint.Picture">
                  <p:embed/>
                </p:oleObj>
              </mc:Choice>
              <mc:Fallback>
                <p:oleObj name="" r:id="rId1" imgW="5829300" imgH="2301240" progId="Paint.Picture">
                  <p:embed/>
                  <p:pic>
                    <p:nvPicPr>
                      <p:cNvPr id="0" name="图片 4"/>
                      <p:cNvPicPr/>
                      <p:nvPr/>
                    </p:nvPicPr>
                    <p:blipFill>
                      <a:blip r:embed="rId2"/>
                      <a:stretch>
                        <a:fillRect/>
                      </a:stretch>
                    </p:blipFill>
                    <p:spPr>
                      <a:xfrm>
                        <a:off x="339090" y="1523365"/>
                        <a:ext cx="11513185" cy="4545330"/>
                      </a:xfrm>
                      <a:prstGeom prst="rect">
                        <a:avLst/>
                      </a:prstGeom>
                    </p:spPr>
                  </p:pic>
                </p:oleObj>
              </mc:Fallback>
            </mc:AlternateContent>
          </a:graphicData>
        </a:graphic>
      </p:graphicFrame>
      <p:cxnSp>
        <p:nvCxnSpPr>
          <p:cNvPr id="2" name="直接连接符 1"/>
          <p:cNvCxnSpPr/>
          <p:nvPr/>
        </p:nvCxnSpPr>
        <p:spPr>
          <a:xfrm>
            <a:off x="624205" y="4497705"/>
            <a:ext cx="10720070" cy="37465"/>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56920" y="81280"/>
            <a:ext cx="4207510" cy="1031875"/>
          </a:xfrm>
        </p:spPr>
        <p:txBody>
          <a:bodyPr/>
          <a:p>
            <a:r>
              <a:rPr lang="en-US" altLang="zh-CN"/>
              <a:t>Algorithm (</a:t>
            </a:r>
            <a:r>
              <a:rPr lang="zh-CN" altLang="en-US"/>
              <a:t>方法）</a:t>
            </a:r>
            <a:endParaRPr lang="zh-CN" altLang="en-US"/>
          </a:p>
        </p:txBody>
      </p:sp>
      <p:graphicFrame>
        <p:nvGraphicFramePr>
          <p:cNvPr id="4" name="内容占位符 3"/>
          <p:cNvGraphicFramePr>
            <a:graphicFrameLocks noChangeAspect="1"/>
          </p:cNvGraphicFramePr>
          <p:nvPr>
            <p:ph idx="1"/>
          </p:nvPr>
        </p:nvGraphicFramePr>
        <p:xfrm>
          <a:off x="756920" y="961390"/>
          <a:ext cx="4392295" cy="5688330"/>
        </p:xfrm>
        <a:graphic>
          <a:graphicData uri="http://schemas.openxmlformats.org/presentationml/2006/ole">
            <mc:AlternateContent xmlns:mc="http://schemas.openxmlformats.org/markup-compatibility/2006">
              <mc:Choice xmlns:v="urn:schemas-microsoft-com:vml" Requires="v">
                <p:oleObj spid="_x0000_s5" name="" r:id="rId1" imgW="2324100" imgH="3009900" progId="Paint.Picture">
                  <p:embed/>
                </p:oleObj>
              </mc:Choice>
              <mc:Fallback>
                <p:oleObj name="" r:id="rId1" imgW="2324100" imgH="3009900" progId="Paint.Picture">
                  <p:embed/>
                  <p:pic>
                    <p:nvPicPr>
                      <p:cNvPr id="0" name="图片 4"/>
                      <p:cNvPicPr/>
                      <p:nvPr/>
                    </p:nvPicPr>
                    <p:blipFill>
                      <a:blip r:embed="rId2"/>
                      <a:stretch>
                        <a:fillRect/>
                      </a:stretch>
                    </p:blipFill>
                    <p:spPr>
                      <a:xfrm>
                        <a:off x="756920" y="961390"/>
                        <a:ext cx="4392295" cy="5688330"/>
                      </a:xfrm>
                      <a:prstGeom prst="rect">
                        <a:avLst/>
                      </a:prstGeom>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a:graphicFrameLocks noChangeAspect="1"/>
          </p:cNvGraphicFramePr>
          <p:nvPr>
            <p:ph idx="1"/>
          </p:nvPr>
        </p:nvGraphicFramePr>
        <p:xfrm>
          <a:off x="62865" y="1539240"/>
          <a:ext cx="12094845" cy="3265805"/>
        </p:xfrm>
        <a:graphic>
          <a:graphicData uri="http://schemas.openxmlformats.org/presentationml/2006/ole">
            <mc:AlternateContent xmlns:mc="http://schemas.openxmlformats.org/markup-compatibility/2006">
              <mc:Choice xmlns:v="urn:schemas-microsoft-com:vml" Requires="v">
                <p:oleObj spid="_x0000_s5" name="" r:id="rId1" imgW="5897880" imgH="1592580" progId="Paint.Picture">
                  <p:embed/>
                </p:oleObj>
              </mc:Choice>
              <mc:Fallback>
                <p:oleObj name="" r:id="rId1" imgW="5897880" imgH="1592580" progId="Paint.Picture">
                  <p:embed/>
                  <p:pic>
                    <p:nvPicPr>
                      <p:cNvPr id="0" name="图片 4"/>
                      <p:cNvPicPr/>
                      <p:nvPr/>
                    </p:nvPicPr>
                    <p:blipFill>
                      <a:blip r:embed="rId2"/>
                      <a:stretch>
                        <a:fillRect/>
                      </a:stretch>
                    </p:blipFill>
                    <p:spPr>
                      <a:xfrm>
                        <a:off x="62865" y="1539240"/>
                        <a:ext cx="12094845" cy="3265805"/>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00025" y="307975"/>
            <a:ext cx="9758680" cy="79946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77825" y="1441450"/>
            <a:ext cx="7065010" cy="201295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7702550" y="1441450"/>
            <a:ext cx="3848100" cy="26670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a:graphicFrameLocks noChangeAspect="1"/>
          </p:cNvGraphicFramePr>
          <p:nvPr>
            <p:ph idx="1"/>
          </p:nvPr>
        </p:nvGraphicFramePr>
        <p:xfrm>
          <a:off x="102235" y="1416685"/>
          <a:ext cx="11978640" cy="3201670"/>
        </p:xfrm>
        <a:graphic>
          <a:graphicData uri="http://schemas.openxmlformats.org/presentationml/2006/ole">
            <mc:AlternateContent xmlns:mc="http://schemas.openxmlformats.org/markup-compatibility/2006">
              <mc:Choice xmlns:v="urn:schemas-microsoft-com:vml" Requires="v">
                <p:oleObj spid="_x0000_s5" name="" r:id="rId1" imgW="5844540" imgH="1562100" progId="Paint.Picture">
                  <p:embed/>
                </p:oleObj>
              </mc:Choice>
              <mc:Fallback>
                <p:oleObj name="" r:id="rId1" imgW="5844540" imgH="1562100" progId="Paint.Picture">
                  <p:embed/>
                  <p:pic>
                    <p:nvPicPr>
                      <p:cNvPr id="0" name="图片 4"/>
                      <p:cNvPicPr/>
                      <p:nvPr/>
                    </p:nvPicPr>
                    <p:blipFill>
                      <a:blip r:embed="rId2"/>
                      <a:stretch>
                        <a:fillRect/>
                      </a:stretch>
                    </p:blipFill>
                    <p:spPr>
                      <a:xfrm>
                        <a:off x="102235" y="1416685"/>
                        <a:ext cx="11978640" cy="3201670"/>
                      </a:xfrm>
                      <a:prstGeom prst="rect">
                        <a:avLst/>
                      </a:prstGeom>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14.2 Inverse Trigonometric Functions</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Inverse Function (Additional)</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77215" y="4838065"/>
            <a:ext cx="386080" cy="24701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2805" y="542925"/>
            <a:ext cx="2911475" cy="614680"/>
          </a:xfrm>
        </p:spPr>
        <p:txBody>
          <a:bodyPr>
            <a:normAutofit fontScale="90000"/>
          </a:bodyPr>
          <a:p>
            <a:r>
              <a:rPr lang="en-US" altLang="zh-CN"/>
              <a:t>Key terms:</a:t>
            </a:r>
            <a:endParaRPr lang="en-US" altLang="zh-CN"/>
          </a:p>
        </p:txBody>
      </p:sp>
      <p:sp>
        <p:nvSpPr>
          <p:cNvPr id="3" name="内容占位符 2"/>
          <p:cNvSpPr>
            <a:spLocks noGrp="1"/>
          </p:cNvSpPr>
          <p:nvPr>
            <p:ph idx="1"/>
          </p:nvPr>
        </p:nvSpPr>
        <p:spPr>
          <a:xfrm>
            <a:off x="920750" y="1473200"/>
            <a:ext cx="9504680" cy="4351655"/>
          </a:xfrm>
        </p:spPr>
        <p:txBody>
          <a:bodyPr>
            <a:noAutofit/>
          </a:bodyPr>
          <a:p>
            <a:pPr marL="0" indent="0">
              <a:buNone/>
            </a:pPr>
            <a:r>
              <a:rPr lang="en-US" altLang="zh-CN" sz="2400">
                <a:sym typeface="+mn-ea"/>
              </a:rPr>
              <a:t>Inverse Function [</a:t>
            </a:r>
            <a:r>
              <a:rPr lang="en-US" altLang="zh-CN" sz="2400">
                <a:sym typeface="+mn-ea"/>
              </a:rPr>
              <a:t>反函数]</a:t>
            </a:r>
            <a:r>
              <a:rPr lang="en-US" altLang="zh-CN" sz="2400">
                <a:sym typeface="+mn-ea"/>
              </a:rPr>
              <a:t>: A function that "reverses" another function. If the function f(x) takes an input x and produces an output y, the inverse function, denoted as f^-1(y), takes the output y and produces the input x.</a:t>
            </a:r>
            <a:endParaRPr lang="en-US" altLang="zh-CN" sz="2400"/>
          </a:p>
          <a:p>
            <a:endParaRPr lang="en-US" altLang="zh-CN" sz="2400"/>
          </a:p>
          <a:p>
            <a:pPr marL="0" indent="0">
              <a:buNone/>
            </a:pPr>
            <a:r>
              <a:rPr lang="en-US" altLang="zh-CN" sz="2400">
                <a:sym typeface="+mn-ea"/>
              </a:rPr>
              <a:t>Inverse Trigonometric Functions [</a:t>
            </a:r>
            <a:r>
              <a:rPr lang="en-US" altLang="zh-CN" sz="2400">
                <a:sym typeface="+mn-ea"/>
              </a:rPr>
              <a:t>反三角函数]</a:t>
            </a:r>
            <a:r>
              <a:rPr lang="en-US" altLang="zh-CN" sz="2400">
                <a:sym typeface="+mn-ea"/>
              </a:rPr>
              <a:t>: Trigonometric functions that "undo" the effects of the standard trigonometric functions (sine, cosine, tangent, cotangent, secant, and cosecant). For example, the inverse sine function (arcsine) of a value returns the angle whose sine is the value.</a:t>
            </a:r>
            <a:endParaRPr lang="en-US" altLang="zh-CN" sz="2400"/>
          </a:p>
          <a:p>
            <a:endParaRPr lang="en-US" altLang="zh-CN" sz="2400"/>
          </a:p>
          <a:p>
            <a:pPr marL="0" indent="0">
              <a:buNone/>
            </a:pPr>
            <a:r>
              <a:rPr lang="en-US" altLang="zh-CN" sz="2400">
                <a:sym typeface="+mn-ea"/>
              </a:rPr>
              <a:t>Restricted Domains [</a:t>
            </a:r>
            <a:r>
              <a:rPr lang="en-US" altLang="zh-CN" sz="2400">
                <a:sym typeface="+mn-ea"/>
              </a:rPr>
              <a:t>受限域]</a:t>
            </a:r>
            <a:r>
              <a:rPr lang="en-US" altLang="zh-CN" sz="2400">
                <a:sym typeface="+mn-ea"/>
              </a:rPr>
              <a:t>: The set of values for which a function is defined. In the context of inverse trigonometric functions, the domains are restricted to ensure that each output of the original trigonometric function corresponds to exactly one input of the inverse function.</a:t>
            </a:r>
            <a:endParaRPr lang="en-US" altLang="zh-CN" sz="2400">
              <a:sym typeface="+mn-ea"/>
            </a:endParaRPr>
          </a:p>
          <a:p>
            <a:pPr marL="0" indent="0">
              <a:buNone/>
            </a:pPr>
            <a:endParaRPr lang="en-US" altLang="zh-CN" sz="2400">
              <a:sym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Arcsin(x)</a:t>
            </a:r>
            <a:endParaRPr lang="en-US" altLang="zh-CN"/>
          </a:p>
        </p:txBody>
      </p:sp>
      <p:pic>
        <p:nvPicPr>
          <p:cNvPr id="4" name="内容占位符 3"/>
          <p:cNvPicPr>
            <a:picLocks noChangeAspect="1"/>
          </p:cNvPicPr>
          <p:nvPr>
            <p:ph idx="1"/>
          </p:nvPr>
        </p:nvPicPr>
        <p:blipFill>
          <a:blip r:embed="rId1"/>
          <a:stretch>
            <a:fillRect/>
          </a:stretch>
        </p:blipFill>
        <p:spPr>
          <a:xfrm>
            <a:off x="838200" y="1822450"/>
            <a:ext cx="10515600" cy="408559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56895" y="365125"/>
            <a:ext cx="10515600" cy="1325563"/>
          </a:xfrm>
        </p:spPr>
        <p:txBody>
          <a:bodyPr/>
          <a:p>
            <a:r>
              <a:rPr lang="en-US" altLang="zh-CN"/>
              <a:t>Arccos(x)</a:t>
            </a:r>
            <a:endParaRPr lang="en-US" altLang="zh-CN"/>
          </a:p>
        </p:txBody>
      </p:sp>
      <p:pic>
        <p:nvPicPr>
          <p:cNvPr id="4" name="图片 3"/>
          <p:cNvPicPr>
            <a:picLocks noChangeAspect="1"/>
          </p:cNvPicPr>
          <p:nvPr/>
        </p:nvPicPr>
        <p:blipFill>
          <a:blip r:embed="rId1"/>
          <a:stretch>
            <a:fillRect/>
          </a:stretch>
        </p:blipFill>
        <p:spPr>
          <a:xfrm>
            <a:off x="160655" y="1691005"/>
            <a:ext cx="11857990" cy="44577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86080" y="1877060"/>
            <a:ext cx="11202035" cy="1551940"/>
          </a:xfrm>
          <a:prstGeom prst="rect">
            <a:avLst/>
          </a:prstGeom>
        </p:spPr>
      </p:pic>
      <p:sp>
        <p:nvSpPr>
          <p:cNvPr id="5" name="标题 4"/>
          <p:cNvSpPr>
            <a:spLocks noGrp="1"/>
          </p:cNvSpPr>
          <p:nvPr>
            <p:ph type="title"/>
          </p:nvPr>
        </p:nvSpPr>
        <p:spPr>
          <a:xfrm>
            <a:off x="386080" y="365125"/>
            <a:ext cx="10515600" cy="1325563"/>
          </a:xfrm>
        </p:spPr>
        <p:txBody>
          <a:bodyPr/>
          <a:p>
            <a:r>
              <a:rPr lang="en-US" altLang="zh-CN"/>
              <a:t>Arctan(x)</a:t>
            </a:r>
            <a:endParaRPr lang="en-US" altLang="zh-C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9860" y="1343025"/>
            <a:ext cx="11459210" cy="545274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Inverse Trigonometric Functions learning sheet!</a:t>
            </a:r>
            <a:endParaRPr lang="en-US" altLang="zh-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7240" y="232410"/>
            <a:ext cx="10515600" cy="789305"/>
          </a:xfrm>
        </p:spPr>
        <p:txBody>
          <a:bodyPr/>
          <a:p>
            <a:r>
              <a:rPr lang="en-US" altLang="zh-CN"/>
              <a:t>Advance organizer</a:t>
            </a:r>
            <a:endParaRPr lang="en-US" altLang="zh-CN"/>
          </a:p>
        </p:txBody>
      </p:sp>
      <p:sp>
        <p:nvSpPr>
          <p:cNvPr id="3" name="内容占位符 2"/>
          <p:cNvSpPr>
            <a:spLocks noGrp="1"/>
          </p:cNvSpPr>
          <p:nvPr>
            <p:ph idx="1"/>
          </p:nvPr>
        </p:nvSpPr>
        <p:spPr>
          <a:xfrm>
            <a:off x="836295" y="1141095"/>
            <a:ext cx="11094720" cy="5087620"/>
          </a:xfrm>
        </p:spPr>
        <p:txBody>
          <a:bodyPr>
            <a:noAutofit/>
          </a:bodyPr>
          <a:p>
            <a:pPr>
              <a:buFont typeface="Wingdings" panose="05000000000000000000" charset="0"/>
              <a:buChar char="Ø"/>
            </a:pPr>
            <a:r>
              <a:rPr lang="en-US" altLang="zh-CN"/>
              <a:t>Learning objectives:</a:t>
            </a:r>
            <a:endParaRPr lang="en-US" altLang="zh-CN"/>
          </a:p>
          <a:p>
            <a:pPr lvl="1"/>
            <a:r>
              <a:rPr lang="en-US" altLang="zh-CN"/>
              <a:t>Understand Solving Trigonometric Equations (Additional Topic)</a:t>
            </a:r>
            <a:endParaRPr lang="en-US" altLang="zh-CN"/>
          </a:p>
          <a:p>
            <a:pPr>
              <a:buFont typeface="Wingdings" panose="05000000000000000000" charset="0"/>
              <a:buChar char="Ø"/>
            </a:pPr>
            <a:r>
              <a:rPr lang="en-US" altLang="zh-CN"/>
              <a:t>Prior knowledge:</a:t>
            </a:r>
            <a:endParaRPr lang="en-US" altLang="zh-CN"/>
          </a:p>
          <a:p>
            <a:pPr lvl="1"/>
            <a:r>
              <a:rPr lang="en-US" altLang="zh-CN"/>
              <a:t>Understand </a:t>
            </a:r>
            <a:r>
              <a:rPr lang="en-US" altLang="zh-CN">
                <a:sym typeface="+mn-ea"/>
              </a:rPr>
              <a:t>14.2 </a:t>
            </a:r>
            <a:r>
              <a:rPr lang="en-US" altLang="zh-CN">
                <a:sym typeface="+mn-ea"/>
              </a:rPr>
              <a:t>Inverse Trigonometric Functions</a:t>
            </a:r>
            <a:endParaRPr lang="en-US" altLang="zh-CN"/>
          </a:p>
          <a:p>
            <a:pPr>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Skim the text and examples (15 mins)</a:t>
            </a:r>
            <a:endParaRPr lang="en-US" altLang="zh-CN"/>
          </a:p>
          <a:p>
            <a:pPr marL="457200" lvl="1" indent="0">
              <a:buNone/>
            </a:pPr>
            <a:r>
              <a:rPr lang="en-US" altLang="zh-CN"/>
              <a:t>2. Understand the presentation (35 mins)</a:t>
            </a:r>
            <a:endParaRPr lang="en-US" altLang="zh-CN"/>
          </a:p>
          <a:p>
            <a:pPr marL="457200" lvl="1" indent="0">
              <a:buNone/>
            </a:pPr>
            <a:r>
              <a:rPr lang="en-US" altLang="zh-CN"/>
              <a:t>3. Complete the Exit card (25 mins)</a:t>
            </a:r>
            <a:endParaRPr lang="en-US" altLang="zh-CN"/>
          </a:p>
          <a:p>
            <a:pPr marL="457200" lvl="1" indent="0">
              <a:buNone/>
            </a:pPr>
            <a:r>
              <a:rPr lang="en-US" altLang="zh-CN"/>
              <a:t>4. Summaries the main idea and reflect (5 min)</a:t>
            </a:r>
            <a:endParaRPr lang="en-US" altLang="zh-CN"/>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p>
            <a:r>
              <a:rPr lang="en-US" altLang="zh-CN"/>
              <a:t>Trignometric Equations [三角方程]: Trigonometric equations are equations involving one or more trigonometric functions of an unknown angle, which are solved to find the values of the angle for which the equation is true. </a:t>
            </a:r>
            <a:endParaRPr lang="en-US" altLang="zh-CN"/>
          </a:p>
          <a:p>
            <a:endParaRPr lang="en-US" altLang="zh-CN"/>
          </a:p>
          <a:p>
            <a:r>
              <a:rPr lang="en-US" altLang="zh-CN"/>
              <a:t>General solution [一般解析解]: A solution that includes all possible solutions to a particular equation or problem, typically expressed in a form that contains one or more arbitrary constants.</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Exit Card:</a:t>
            </a:r>
            <a:endParaRPr lang="en-US"/>
          </a:p>
        </p:txBody>
      </p:sp>
      <p:sp>
        <p:nvSpPr>
          <p:cNvPr id="3" name="Content Placeholder 2"/>
          <p:cNvSpPr>
            <a:spLocks noGrp="1"/>
          </p:cNvSpPr>
          <p:nvPr>
            <p:ph idx="1"/>
          </p:nvPr>
        </p:nvSpPr>
        <p:spPr/>
        <p:txBody>
          <a:bodyPr/>
          <a:p>
            <a:r>
              <a:rPr lang="en-US"/>
              <a:t>Complete the “</a:t>
            </a:r>
            <a:r>
              <a:rPr lang="en-US" altLang="zh-CN">
                <a:sym typeface="+mn-ea"/>
              </a:rPr>
              <a:t>Exploring Periodic Data</a:t>
            </a:r>
            <a:r>
              <a:rPr lang="en-US"/>
              <a:t>” learning sheet!</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4450" y="1404620"/>
            <a:ext cx="12036425" cy="284797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1125" y="262255"/>
            <a:ext cx="9546590" cy="1343660"/>
          </a:xfrm>
          <a:prstGeom prst="rect">
            <a:avLst/>
          </a:prstGeom>
        </p:spPr>
      </p:pic>
      <p:sp>
        <p:nvSpPr>
          <p:cNvPr id="2" name="文本框 1"/>
          <p:cNvSpPr txBox="1"/>
          <p:nvPr/>
        </p:nvSpPr>
        <p:spPr>
          <a:xfrm>
            <a:off x="438150" y="1765300"/>
            <a:ext cx="2893695" cy="583565"/>
          </a:xfrm>
          <a:prstGeom prst="rect">
            <a:avLst/>
          </a:prstGeom>
          <a:noFill/>
        </p:spPr>
        <p:txBody>
          <a:bodyPr wrap="square" rtlCol="0">
            <a:spAutoFit/>
          </a:bodyPr>
          <a:p>
            <a:r>
              <a:rPr lang="en-US" altLang="zh-CN" sz="3200"/>
              <a:t>for x </a:t>
            </a:r>
            <a:r>
              <a:rPr lang="en-US" altLang="zh-CN" sz="3200">
                <a:latin typeface="Microsoft YaHei" panose="020B0503020204020204" charset="-122"/>
                <a:ea typeface="Microsoft YaHei" panose="020B0503020204020204" charset="-122"/>
              </a:rPr>
              <a:t>∈ [0, 2π)</a:t>
            </a:r>
            <a:endParaRPr lang="en-US" altLang="zh-CN" sz="3200">
              <a:latin typeface="Microsoft YaHei" panose="020B0503020204020204" charset="-122"/>
              <a:ea typeface="Microsoft YaHei" panose="020B0503020204020204"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46075" y="713105"/>
            <a:ext cx="10210165" cy="892810"/>
          </a:xfrm>
          <a:prstGeom prst="rect">
            <a:avLst/>
          </a:prstGeom>
        </p:spPr>
      </p:pic>
      <p:sp>
        <p:nvSpPr>
          <p:cNvPr id="2" name="文本框 1"/>
          <p:cNvSpPr txBox="1"/>
          <p:nvPr/>
        </p:nvSpPr>
        <p:spPr>
          <a:xfrm>
            <a:off x="438150" y="1765300"/>
            <a:ext cx="2893695" cy="583565"/>
          </a:xfrm>
          <a:prstGeom prst="rect">
            <a:avLst/>
          </a:prstGeom>
          <a:noFill/>
        </p:spPr>
        <p:txBody>
          <a:bodyPr wrap="square" rtlCol="0">
            <a:spAutoFit/>
          </a:bodyPr>
          <a:p>
            <a:r>
              <a:rPr lang="en-US" altLang="zh-CN" sz="3200"/>
              <a:t>for x </a:t>
            </a:r>
            <a:r>
              <a:rPr lang="en-US" altLang="zh-CN" sz="3200">
                <a:latin typeface="Microsoft YaHei" panose="020B0503020204020204" charset="-122"/>
                <a:ea typeface="Microsoft YaHei" panose="020B0503020204020204" charset="-122"/>
              </a:rPr>
              <a:t>∈ [0, 2π)</a:t>
            </a:r>
            <a:endParaRPr lang="en-US" altLang="zh-CN" sz="3200">
              <a:latin typeface="Microsoft YaHei" panose="020B0503020204020204" charset="-122"/>
              <a:ea typeface="Microsoft YaHei" panose="020B050302020402020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12750" y="490220"/>
            <a:ext cx="9935845" cy="1228725"/>
          </a:xfrm>
          <a:prstGeom prst="rect">
            <a:avLst/>
          </a:prstGeom>
        </p:spPr>
      </p:pic>
      <p:sp>
        <p:nvSpPr>
          <p:cNvPr id="2" name="文本框 1"/>
          <p:cNvSpPr txBox="1"/>
          <p:nvPr/>
        </p:nvSpPr>
        <p:spPr>
          <a:xfrm>
            <a:off x="801370" y="1624965"/>
            <a:ext cx="2893695" cy="583565"/>
          </a:xfrm>
          <a:prstGeom prst="rect">
            <a:avLst/>
          </a:prstGeom>
          <a:noFill/>
        </p:spPr>
        <p:txBody>
          <a:bodyPr wrap="square" rtlCol="0">
            <a:spAutoFit/>
          </a:bodyPr>
          <a:p>
            <a:r>
              <a:rPr lang="en-US" altLang="zh-CN" sz="3200"/>
              <a:t>for x </a:t>
            </a:r>
            <a:r>
              <a:rPr lang="en-US" altLang="zh-CN" sz="3200">
                <a:latin typeface="Microsoft YaHei" panose="020B0503020204020204" charset="-122"/>
                <a:ea typeface="Microsoft YaHei" panose="020B0503020204020204" charset="-122"/>
              </a:rPr>
              <a:t>∈ [0, 2π)</a:t>
            </a:r>
            <a:endParaRPr lang="en-US" altLang="zh-CN" sz="3200">
              <a:latin typeface="Microsoft YaHei" panose="020B0503020204020204" charset="-122"/>
              <a:ea typeface="Microsoft YaHei" panose="020B050302020402020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05435" y="864235"/>
            <a:ext cx="10183495" cy="925830"/>
          </a:xfrm>
          <a:prstGeom prst="rect">
            <a:avLst/>
          </a:prstGeom>
        </p:spPr>
      </p:pic>
      <p:sp>
        <p:nvSpPr>
          <p:cNvPr id="2" name="文本框 1"/>
          <p:cNvSpPr txBox="1"/>
          <p:nvPr/>
        </p:nvSpPr>
        <p:spPr>
          <a:xfrm>
            <a:off x="438150" y="1765300"/>
            <a:ext cx="2893695" cy="583565"/>
          </a:xfrm>
          <a:prstGeom prst="rect">
            <a:avLst/>
          </a:prstGeom>
          <a:noFill/>
        </p:spPr>
        <p:txBody>
          <a:bodyPr wrap="square" rtlCol="0">
            <a:spAutoFit/>
          </a:bodyPr>
          <a:p>
            <a:r>
              <a:rPr lang="en-US" altLang="zh-CN" sz="3200"/>
              <a:t>for  </a:t>
            </a:r>
            <a:r>
              <a:rPr lang="en-US" altLang="zh-CN" sz="3200">
                <a:latin typeface="Arial" panose="020B0604020202020204" pitchFamily="34" charset="0"/>
                <a:cs typeface="Arial" panose="020B0604020202020204" pitchFamily="34" charset="0"/>
              </a:rPr>
              <a:t>θ</a:t>
            </a:r>
            <a:r>
              <a:rPr lang="en-US" altLang="zh-CN" sz="3200">
                <a:latin typeface="Microsoft YaHei" panose="020B0503020204020204" charset="-122"/>
                <a:ea typeface="Microsoft YaHei" panose="020B0503020204020204" charset="-122"/>
              </a:rPr>
              <a:t>∈ [0, 2π)</a:t>
            </a:r>
            <a:endParaRPr lang="en-US" altLang="zh-CN" sz="3200">
              <a:latin typeface="Microsoft YaHei" panose="020B0503020204020204" charset="-122"/>
              <a:ea typeface="Microsoft YaHei" panose="020B050302020402020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90805" y="1431925"/>
            <a:ext cx="12010390" cy="332613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608330" y="746125"/>
            <a:ext cx="10006330" cy="730885"/>
          </a:xfrm>
          <a:prstGeom prst="rect">
            <a:avLst/>
          </a:prstGeom>
        </p:spPr>
      </p:pic>
      <p:pic>
        <p:nvPicPr>
          <p:cNvPr id="6" name="图片 5"/>
          <p:cNvPicPr>
            <a:picLocks noChangeAspect="1"/>
          </p:cNvPicPr>
          <p:nvPr/>
        </p:nvPicPr>
        <p:blipFill>
          <a:blip r:embed="rId2"/>
          <a:stretch>
            <a:fillRect/>
          </a:stretch>
        </p:blipFill>
        <p:spPr>
          <a:xfrm>
            <a:off x="652780" y="1477010"/>
            <a:ext cx="8438515" cy="58166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81000" y="1497330"/>
            <a:ext cx="11430000" cy="118173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18465" y="1487805"/>
            <a:ext cx="10974070" cy="119824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Solving the trigonometri equation learning sheet!</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13.2 Angles and the Unit Circle</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13.1 Exploring Periodic Data</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914400" lvl="2" indent="0">
              <a:buNone/>
            </a:pPr>
            <a:r>
              <a:rPr lang="en-US" altLang="zh-CN" sz="1800"/>
              <a:t>Quickly scan through the text and noting any unfamiliar terms.</a:t>
            </a:r>
            <a:endParaRPr lang="en-US" altLang="zh-CN" sz="1800"/>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77215" y="4838065"/>
            <a:ext cx="386080" cy="24701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7240" y="232410"/>
            <a:ext cx="10515600" cy="789305"/>
          </a:xfrm>
        </p:spPr>
        <p:txBody>
          <a:bodyPr/>
          <a:p>
            <a:r>
              <a:rPr lang="en-US" altLang="zh-CN"/>
              <a:t>Advance organizer</a:t>
            </a:r>
            <a:endParaRPr lang="en-US" altLang="zh-CN"/>
          </a:p>
        </p:txBody>
      </p:sp>
      <p:sp>
        <p:nvSpPr>
          <p:cNvPr id="3" name="内容占位符 2"/>
          <p:cNvSpPr>
            <a:spLocks noGrp="1"/>
          </p:cNvSpPr>
          <p:nvPr>
            <p:ph idx="1"/>
          </p:nvPr>
        </p:nvSpPr>
        <p:spPr>
          <a:xfrm>
            <a:off x="836295" y="1141095"/>
            <a:ext cx="11094720" cy="5087620"/>
          </a:xfrm>
        </p:spPr>
        <p:txBody>
          <a:bodyPr>
            <a:noAutofit/>
          </a:bodyPr>
          <a:p>
            <a:pPr>
              <a:buFont typeface="Wingdings" panose="05000000000000000000" charset="0"/>
              <a:buChar char="Ø"/>
            </a:pPr>
            <a:r>
              <a:rPr lang="en-US" altLang="zh-CN"/>
              <a:t>Learning objectives:</a:t>
            </a:r>
            <a:endParaRPr lang="en-US" altLang="zh-CN"/>
          </a:p>
          <a:p>
            <a:pPr lvl="1"/>
            <a:r>
              <a:rPr lang="en-US" altLang="zh-CN"/>
              <a:t>Reflecting on my learning in Trigonometry </a:t>
            </a:r>
            <a:endParaRPr lang="en-US" altLang="zh-CN"/>
          </a:p>
          <a:p>
            <a:pPr>
              <a:buFont typeface="Wingdings" panose="05000000000000000000" charset="0"/>
              <a:buChar char="Ø"/>
            </a:pPr>
            <a:r>
              <a:rPr lang="en-US" altLang="zh-CN"/>
              <a:t>Prior knowledge:</a:t>
            </a:r>
            <a:endParaRPr lang="en-US" altLang="zh-CN"/>
          </a:p>
          <a:p>
            <a:pPr lvl="1"/>
            <a:r>
              <a:rPr lang="en-US" altLang="zh-CN"/>
              <a:t>Understand </a:t>
            </a:r>
            <a:r>
              <a:rPr lang="en-US" altLang="zh-CN">
                <a:sym typeface="+mn-ea"/>
              </a:rPr>
              <a:t>14.2 </a:t>
            </a:r>
            <a:r>
              <a:rPr lang="en-US" altLang="zh-CN">
                <a:sym typeface="+mn-ea"/>
              </a:rPr>
              <a:t>Inverse Trigonometric Functions</a:t>
            </a:r>
            <a:endParaRPr lang="en-US" altLang="zh-CN"/>
          </a:p>
          <a:p>
            <a:pPr>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Skim the text and examples (15 mins)</a:t>
            </a:r>
            <a:endParaRPr lang="en-US" altLang="zh-CN"/>
          </a:p>
          <a:p>
            <a:pPr marL="457200" lvl="1" indent="0">
              <a:buNone/>
            </a:pPr>
            <a:r>
              <a:rPr lang="en-US" altLang="zh-CN"/>
              <a:t>2. Understand the presentation (35 mins)</a:t>
            </a:r>
            <a:endParaRPr lang="en-US" altLang="zh-CN"/>
          </a:p>
          <a:p>
            <a:pPr marL="457200" lvl="1" indent="0">
              <a:buNone/>
            </a:pPr>
            <a:r>
              <a:rPr lang="en-US" altLang="zh-CN"/>
              <a:t>3. Complete the Exit card (25 mins)</a:t>
            </a:r>
            <a:endParaRPr lang="en-US" altLang="zh-CN"/>
          </a:p>
          <a:p>
            <a:pPr marL="457200" lvl="1" indent="0">
              <a:buNone/>
            </a:pPr>
            <a:r>
              <a:rPr lang="en-US" altLang="zh-CN"/>
              <a:t>4. Summaries the main idea and reflect (5 min)</a:t>
            </a:r>
            <a:endParaRPr lang="en-US" altLang="zh-CN"/>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6700" y="184150"/>
            <a:ext cx="11257280" cy="6241415"/>
          </a:xfrm>
          <a:prstGeom prst="rect">
            <a:avLst/>
          </a:prstGeom>
          <a:noFill/>
        </p:spPr>
        <p:txBody>
          <a:bodyPr wrap="square" rtlCol="0" anchor="t">
            <a:noAutofit/>
          </a:bodyPr>
          <a:p>
            <a:pPr algn="ctr"/>
            <a:r>
              <a:rPr lang="zh-CN" altLang="en-US" b="1"/>
              <a:t>Assignment: Trigonometry Mind Map</a:t>
            </a:r>
            <a:endParaRPr lang="zh-CN" altLang="en-US" b="1"/>
          </a:p>
          <a:p>
            <a:endParaRPr lang="zh-CN" altLang="en-US"/>
          </a:p>
          <a:p>
            <a:r>
              <a:rPr lang="zh-CN" altLang="en-US" b="1"/>
              <a:t>Objective:</a:t>
            </a:r>
            <a:endParaRPr lang="zh-CN" altLang="en-US" b="1"/>
          </a:p>
          <a:p>
            <a:r>
              <a:rPr lang="zh-CN" altLang="en-US"/>
              <a:t>To visually organize and connect key concepts in trigonometry.</a:t>
            </a:r>
            <a:endParaRPr lang="zh-CN" altLang="en-US"/>
          </a:p>
          <a:p>
            <a:endParaRPr lang="zh-CN" altLang="en-US"/>
          </a:p>
          <a:p>
            <a:r>
              <a:rPr lang="zh-CN" altLang="en-US" b="1"/>
              <a:t>Mind Map Creation: </a:t>
            </a:r>
            <a:r>
              <a:rPr lang="zh-CN" altLang="en-US"/>
              <a:t>Using a large piece of paper or a digital tool, create a mind map that includes the following components:</a:t>
            </a:r>
            <a:endParaRPr lang="zh-CN" altLang="en-US"/>
          </a:p>
          <a:p>
            <a:endParaRPr lang="zh-CN" altLang="en-US"/>
          </a:p>
          <a:p>
            <a:r>
              <a:rPr lang="zh-CN" altLang="en-US"/>
              <a:t>Central Idea: Write the selected topic at the center of the mind map.</a:t>
            </a:r>
            <a:endParaRPr lang="zh-CN" altLang="en-US"/>
          </a:p>
          <a:p>
            <a:r>
              <a:rPr lang="zh-CN" altLang="en-US"/>
              <a:t>Main Branches: Identify and list the main concepts related to the selected topic.</a:t>
            </a:r>
            <a:endParaRPr lang="zh-CN" altLang="en-US"/>
          </a:p>
          <a:p>
            <a:r>
              <a:rPr lang="zh-CN" altLang="en-US"/>
              <a:t>Sub-Branches: For each main concept, list supporting details, formulas, and examples.</a:t>
            </a:r>
            <a:endParaRPr lang="zh-CN" altLang="en-US"/>
          </a:p>
          <a:p>
            <a:r>
              <a:rPr lang="zh-CN" altLang="en-US"/>
              <a:t>Connections: Draw lines to connect related concepts, showing how they are interlinked.</a:t>
            </a:r>
            <a:endParaRPr lang="zh-CN" altLang="en-US"/>
          </a:p>
          <a:p>
            <a:r>
              <a:rPr lang="zh-CN" altLang="en-US"/>
              <a:t>Visual Elements: Use colors, images, and diagrams to enhance the visual appeal and understanding of the mind map.</a:t>
            </a:r>
            <a:endParaRPr lang="zh-CN" altLang="en-US"/>
          </a:p>
          <a:p>
            <a:endParaRPr lang="zh-CN" altLang="en-US"/>
          </a:p>
          <a:p>
            <a:r>
              <a:rPr lang="en-US" altLang="zh-CN">
                <a:sym typeface="+mn-ea"/>
              </a:rPr>
              <a:t>Include the following topics in your mindmap:</a:t>
            </a:r>
            <a:endParaRPr lang="en-US" altLang="zh-CN"/>
          </a:p>
          <a:p>
            <a:pPr marL="285750" indent="-285750">
              <a:buFont typeface="Arial" panose="020B0604020202020204" pitchFamily="34" charset="0"/>
              <a:buChar char="•"/>
            </a:pPr>
            <a:r>
              <a:rPr lang="zh-CN" altLang="en-US">
                <a:sym typeface="+mn-ea"/>
              </a:rPr>
              <a:t>Trigonometric Functions </a:t>
            </a:r>
            <a:endParaRPr lang="zh-CN" altLang="en-US"/>
          </a:p>
          <a:p>
            <a:pPr marL="285750" indent="-285750">
              <a:buFont typeface="Arial" panose="020B0604020202020204" pitchFamily="34" charset="0"/>
              <a:buChar char="•"/>
            </a:pPr>
            <a:r>
              <a:rPr lang="zh-CN" altLang="en-US">
                <a:sym typeface="+mn-ea"/>
              </a:rPr>
              <a:t>Inverse Trig. Functions</a:t>
            </a:r>
            <a:endParaRPr lang="zh-CN" altLang="en-US"/>
          </a:p>
          <a:p>
            <a:pPr marL="285750" indent="-285750">
              <a:buFont typeface="Arial" panose="020B0604020202020204" pitchFamily="34" charset="0"/>
              <a:buChar char="•"/>
            </a:pPr>
            <a:r>
              <a:rPr lang="zh-CN" altLang="en-US">
                <a:sym typeface="+mn-ea"/>
              </a:rPr>
              <a:t>Transformations of Trig. Functions</a:t>
            </a:r>
            <a:endParaRPr lang="zh-CN" altLang="en-US"/>
          </a:p>
          <a:p>
            <a:pPr marL="285750" indent="-285750">
              <a:buFont typeface="Arial" panose="020B0604020202020204" pitchFamily="34" charset="0"/>
              <a:buChar char="•"/>
            </a:pPr>
            <a:r>
              <a:rPr lang="zh-CN" altLang="en-US">
                <a:sym typeface="+mn-ea"/>
              </a:rPr>
              <a:t>Graphing Trig. Functions</a:t>
            </a:r>
            <a:endParaRPr lang="zh-CN" altLang="en-US"/>
          </a:p>
          <a:p>
            <a:pPr marL="285750" indent="-285750">
              <a:buFont typeface="Arial" panose="020B0604020202020204" pitchFamily="34" charset="0"/>
              <a:buChar char="•"/>
            </a:pPr>
            <a:r>
              <a:rPr lang="zh-CN" altLang="en-US">
                <a:sym typeface="+mn-ea"/>
              </a:rPr>
              <a:t>Trigonometric Identities</a:t>
            </a:r>
            <a:endParaRPr lang="zh-CN" altLang="en-US"/>
          </a:p>
          <a:p>
            <a:pPr marL="285750" indent="-285750">
              <a:buFont typeface="Arial" panose="020B0604020202020204" pitchFamily="34" charset="0"/>
              <a:buChar char="•"/>
            </a:pPr>
            <a:r>
              <a:rPr lang="zh-CN" altLang="en-US">
                <a:sym typeface="+mn-ea"/>
              </a:rPr>
              <a:t>Proving Trigonometric Identities</a:t>
            </a:r>
            <a:endParaRPr lang="zh-CN" altLang="en-US"/>
          </a:p>
          <a:p>
            <a:pPr marL="285750" indent="-285750">
              <a:buFont typeface="Arial" panose="020B0604020202020204" pitchFamily="34" charset="0"/>
              <a:buChar char="•"/>
            </a:pPr>
            <a:r>
              <a:rPr lang="zh-CN" altLang="en-US">
                <a:sym typeface="+mn-ea"/>
              </a:rPr>
              <a:t>Solving Trigonometric Equations</a:t>
            </a:r>
            <a:endParaRPr lang="zh-CN" altLang="en-US">
              <a:sym typeface="+mn-ea"/>
            </a:endParaRPr>
          </a:p>
          <a:p>
            <a:pPr marL="285750" indent="-285750">
              <a:buFont typeface="Arial" panose="020B0604020202020204" pitchFamily="34" charset="0"/>
              <a:buChar char="•"/>
            </a:pPr>
            <a:endParaRPr lang="zh-CN" altLang="en-US"/>
          </a:p>
          <a:p>
            <a:r>
              <a:rPr lang="en-US" altLang="zh-CN" b="1"/>
              <a:t>Submission:</a:t>
            </a:r>
            <a:r>
              <a:rPr lang="en-US" altLang="zh-CN"/>
              <a:t> Upload your mindmap to Classin before the due date</a:t>
            </a:r>
            <a:endParaRPr lang="zh-CN" altLang="en-US"/>
          </a:p>
          <a:p>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61290"/>
            <a:ext cx="3041650" cy="819150"/>
          </a:xfrm>
        </p:spPr>
        <p:txBody>
          <a:bodyPr/>
          <a:p>
            <a:r>
              <a:rPr lang="en-US" altLang="zh-CN"/>
              <a:t>Example:</a:t>
            </a:r>
            <a:endParaRPr lang="en-US" altLang="zh-CN"/>
          </a:p>
        </p:txBody>
      </p:sp>
      <p:pic>
        <p:nvPicPr>
          <p:cNvPr id="4" name="图片 3"/>
          <p:cNvPicPr>
            <a:picLocks noChangeAspect="1"/>
          </p:cNvPicPr>
          <p:nvPr/>
        </p:nvPicPr>
        <p:blipFill>
          <a:blip r:embed="rId1"/>
          <a:stretch>
            <a:fillRect/>
          </a:stretch>
        </p:blipFill>
        <p:spPr>
          <a:xfrm>
            <a:off x="838200" y="980440"/>
            <a:ext cx="7449820" cy="570039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7240" y="232410"/>
            <a:ext cx="10515600" cy="789305"/>
          </a:xfrm>
        </p:spPr>
        <p:txBody>
          <a:bodyPr/>
          <a:p>
            <a:r>
              <a:rPr lang="en-US" altLang="zh-CN"/>
              <a:t>Advance organizer</a:t>
            </a:r>
            <a:endParaRPr lang="en-US" altLang="zh-CN"/>
          </a:p>
        </p:txBody>
      </p:sp>
      <p:sp>
        <p:nvSpPr>
          <p:cNvPr id="3" name="内容占位符 2"/>
          <p:cNvSpPr>
            <a:spLocks noGrp="1"/>
          </p:cNvSpPr>
          <p:nvPr>
            <p:ph idx="1"/>
          </p:nvPr>
        </p:nvSpPr>
        <p:spPr>
          <a:xfrm>
            <a:off x="836295" y="1141095"/>
            <a:ext cx="11094720" cy="5087620"/>
          </a:xfrm>
        </p:spPr>
        <p:txBody>
          <a:bodyPr>
            <a:noAutofit/>
          </a:bodyPr>
          <a:p>
            <a:pPr>
              <a:buFont typeface="Wingdings" panose="05000000000000000000" charset="0"/>
              <a:buChar char="Ø"/>
            </a:pPr>
            <a:r>
              <a:rPr lang="en-US" altLang="zh-CN"/>
              <a:t>Learning objectives:</a:t>
            </a:r>
            <a:endParaRPr lang="en-US" altLang="zh-CN"/>
          </a:p>
          <a:p>
            <a:pPr lvl="1"/>
            <a:r>
              <a:rPr lang="en-US" altLang="zh-CN"/>
              <a:t>Understand 14.4 The Law of Sines</a:t>
            </a:r>
            <a:endParaRPr lang="en-US" altLang="zh-CN"/>
          </a:p>
          <a:p>
            <a:pPr>
              <a:buFont typeface="Wingdings" panose="05000000000000000000" charset="0"/>
              <a:buChar char="Ø"/>
            </a:pPr>
            <a:r>
              <a:rPr lang="en-US" altLang="zh-CN"/>
              <a:t>Prior knowledge:</a:t>
            </a:r>
            <a:endParaRPr lang="en-US" altLang="zh-CN"/>
          </a:p>
          <a:p>
            <a:pPr lvl="1"/>
            <a:r>
              <a:rPr lang="en-US" altLang="zh-CN"/>
              <a:t>Understand Solving </a:t>
            </a:r>
            <a:r>
              <a:rPr lang="en-US" altLang="zh-CN">
                <a:sym typeface="+mn-ea"/>
              </a:rPr>
              <a:t>Trigonometric Equations (Additional)</a:t>
            </a:r>
            <a:endParaRPr lang="en-US" altLang="zh-CN"/>
          </a:p>
          <a:p>
            <a:pPr>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Skim the text and examples (15 mins)</a:t>
            </a:r>
            <a:endParaRPr lang="en-US" altLang="zh-CN"/>
          </a:p>
          <a:p>
            <a:pPr marL="457200" lvl="1" indent="0">
              <a:buNone/>
            </a:pPr>
            <a:r>
              <a:rPr lang="en-US" altLang="zh-CN"/>
              <a:t>2. Understand the presentation (35 mins)</a:t>
            </a:r>
            <a:endParaRPr lang="en-US" altLang="zh-CN"/>
          </a:p>
          <a:p>
            <a:pPr marL="457200" lvl="1" indent="0">
              <a:buNone/>
            </a:pPr>
            <a:r>
              <a:rPr lang="en-US" altLang="zh-CN"/>
              <a:t>3. Complete the Exit card (25 mins)</a:t>
            </a:r>
            <a:endParaRPr lang="en-US" altLang="zh-CN"/>
          </a:p>
          <a:p>
            <a:pPr marL="457200" lvl="1" indent="0">
              <a:buNone/>
            </a:pPr>
            <a:r>
              <a:rPr lang="en-US" altLang="zh-CN"/>
              <a:t>4. Summaries the main idea and reflect (5 min)</a:t>
            </a:r>
            <a:endParaRPr lang="en-US" altLang="zh-C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p>
            <a:r>
              <a:rPr lang="en-US" altLang="zh-CN"/>
              <a:t>The Law of Sines [法正弦定律]: A trigonometric law that relates the lengths of the sides of a triangle to the sines of its angles. It states that for any triangle, the ratio of the length of a side to the sine of the angle opposite that side is constant for all three sides.</a:t>
            </a:r>
            <a:endParaRPr lang="en-US" altLang="zh-C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8270" y="1517015"/>
            <a:ext cx="11935460" cy="38354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7795" y="1397635"/>
            <a:ext cx="11568430" cy="503174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69595" y="1500505"/>
            <a:ext cx="10317480" cy="115443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1595" y="1720850"/>
            <a:ext cx="11884025" cy="308800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1620" y="416560"/>
            <a:ext cx="10031095" cy="5708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12725"/>
            <a:ext cx="2711450" cy="799465"/>
          </a:xfrm>
        </p:spPr>
        <p:txBody>
          <a:bodyPr/>
          <a:p>
            <a:r>
              <a:rPr lang="en-US" altLang="zh-CN"/>
              <a:t>Key terms:</a:t>
            </a:r>
            <a:endParaRPr lang="en-US" altLang="zh-CN"/>
          </a:p>
        </p:txBody>
      </p:sp>
      <p:sp>
        <p:nvSpPr>
          <p:cNvPr id="3" name="内容占位符 2"/>
          <p:cNvSpPr>
            <a:spLocks noGrp="1"/>
          </p:cNvSpPr>
          <p:nvPr>
            <p:ph idx="1"/>
          </p:nvPr>
        </p:nvSpPr>
        <p:spPr>
          <a:xfrm>
            <a:off x="838200" y="1108710"/>
            <a:ext cx="10515600" cy="5658485"/>
          </a:xfrm>
        </p:spPr>
        <p:txBody>
          <a:bodyPr>
            <a:noAutofit/>
          </a:bodyPr>
          <a:p>
            <a:pPr marL="0" indent="0">
              <a:buNone/>
            </a:pPr>
            <a:r>
              <a:rPr lang="en-US" altLang="zh-CN" sz="2400"/>
              <a:t>Standard position [标准位置]: The position of an angle in the coordinate plane where the vertex is at the origin and the initial side is along the positive x-axis.</a:t>
            </a:r>
            <a:endParaRPr lang="en-US" altLang="zh-CN" sz="2400"/>
          </a:p>
          <a:p>
            <a:endParaRPr lang="en-US" altLang="zh-CN" sz="2400"/>
          </a:p>
          <a:p>
            <a:pPr marL="0" indent="0">
              <a:buNone/>
            </a:pPr>
            <a:r>
              <a:rPr lang="en-US" altLang="zh-CN" sz="2400"/>
              <a:t>Initial side [初始边]: The starting position of an angle in standard position, which is along the positive x-axis.</a:t>
            </a:r>
            <a:endParaRPr lang="en-US" altLang="zh-CN" sz="2400"/>
          </a:p>
          <a:p>
            <a:endParaRPr lang="en-US" altLang="zh-CN" sz="2400"/>
          </a:p>
          <a:p>
            <a:pPr marL="0" indent="0">
              <a:buNone/>
            </a:pPr>
            <a:r>
              <a:rPr lang="en-US" altLang="zh-CN" sz="2400"/>
              <a:t>Terminal side [终边]: The position of the rotating arm of an angle in standard position after rotation, which determines the measure of the angle.</a:t>
            </a:r>
            <a:endParaRPr lang="en-US" altLang="zh-CN" sz="2400"/>
          </a:p>
          <a:p>
            <a:endParaRPr lang="en-US" altLang="zh-CN" sz="2400"/>
          </a:p>
          <a:p>
            <a:pPr marL="0" indent="0">
              <a:buNone/>
            </a:pPr>
            <a:r>
              <a:rPr lang="en-US" altLang="zh-CN" sz="2400"/>
              <a:t>Coterminal angles [同角]: Angles that have the same initial and terminal sides, differing by an integer multiple of 360 degrees or 2π radians.</a:t>
            </a:r>
            <a:endParaRPr lang="en-US" altLang="zh-CN" sz="2400"/>
          </a:p>
          <a:p>
            <a:endParaRPr lang="en-US" altLang="zh-CN" sz="2400"/>
          </a:p>
          <a:p>
            <a:pPr marL="0" indent="0">
              <a:buNone/>
            </a:pPr>
            <a:r>
              <a:rPr lang="en-US" altLang="zh-CN" sz="2400"/>
              <a:t>Unit circle [单位圆]: A circle with a radius of 1 centered at the origin in the coordinate plane, used to define trigonometric functions.</a:t>
            </a:r>
            <a:endParaRPr lang="en-US" altLang="zh-CN" sz="24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85750" y="1654175"/>
            <a:ext cx="11536680" cy="89662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15900" y="474980"/>
            <a:ext cx="9954895" cy="1882140"/>
          </a:xfrm>
          <a:prstGeom prst="rect">
            <a:avLst/>
          </a:prstGeom>
        </p:spPr>
      </p:pic>
      <p:pic>
        <p:nvPicPr>
          <p:cNvPr id="5" name="图片 4"/>
          <p:cNvPicPr>
            <a:picLocks noChangeAspect="1"/>
          </p:cNvPicPr>
          <p:nvPr/>
        </p:nvPicPr>
        <p:blipFill>
          <a:blip r:embed="rId2"/>
          <a:stretch>
            <a:fillRect/>
          </a:stretch>
        </p:blipFill>
        <p:spPr>
          <a:xfrm>
            <a:off x="716280" y="2538730"/>
            <a:ext cx="3703955" cy="364299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0825" y="1685925"/>
            <a:ext cx="11420475" cy="132715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156845"/>
            <a:ext cx="11946255" cy="4489450"/>
          </a:xfrm>
          <a:prstGeom prst="rect">
            <a:avLst/>
          </a:prstGeom>
        </p:spPr>
      </p:pic>
      <p:pic>
        <p:nvPicPr>
          <p:cNvPr id="5" name="图片 4"/>
          <p:cNvPicPr>
            <a:picLocks noChangeAspect="1"/>
          </p:cNvPicPr>
          <p:nvPr/>
        </p:nvPicPr>
        <p:blipFill>
          <a:blip r:embed="rId2"/>
          <a:stretch>
            <a:fillRect/>
          </a:stretch>
        </p:blipFill>
        <p:spPr>
          <a:xfrm>
            <a:off x="109855" y="4704715"/>
            <a:ext cx="8156575" cy="730885"/>
          </a:xfrm>
          <a:prstGeom prst="rect">
            <a:avLst/>
          </a:prstGeom>
        </p:spPr>
      </p:pic>
      <p:pic>
        <p:nvPicPr>
          <p:cNvPr id="6" name="图片 5"/>
          <p:cNvPicPr>
            <a:picLocks noChangeAspect="1"/>
          </p:cNvPicPr>
          <p:nvPr/>
        </p:nvPicPr>
        <p:blipFill>
          <a:blip r:embed="rId3"/>
          <a:stretch>
            <a:fillRect/>
          </a:stretch>
        </p:blipFill>
        <p:spPr>
          <a:xfrm>
            <a:off x="177800" y="5796280"/>
            <a:ext cx="9770745" cy="700405"/>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4295" y="1421765"/>
            <a:ext cx="11883390" cy="165862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Law of Sines learning sheet!</a:t>
            </a:r>
            <a:endParaRPr lang="en-US" altLang="zh-CN"/>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7240" y="232410"/>
            <a:ext cx="10515600" cy="789305"/>
          </a:xfrm>
        </p:spPr>
        <p:txBody>
          <a:bodyPr/>
          <a:p>
            <a:r>
              <a:rPr lang="en-US" altLang="zh-CN"/>
              <a:t>Advance organizer</a:t>
            </a:r>
            <a:endParaRPr lang="en-US" altLang="zh-CN"/>
          </a:p>
        </p:txBody>
      </p:sp>
      <p:sp>
        <p:nvSpPr>
          <p:cNvPr id="3" name="内容占位符 2"/>
          <p:cNvSpPr>
            <a:spLocks noGrp="1"/>
          </p:cNvSpPr>
          <p:nvPr>
            <p:ph idx="1"/>
          </p:nvPr>
        </p:nvSpPr>
        <p:spPr>
          <a:xfrm>
            <a:off x="836295" y="1141095"/>
            <a:ext cx="11094720" cy="5087620"/>
          </a:xfrm>
        </p:spPr>
        <p:txBody>
          <a:bodyPr>
            <a:noAutofit/>
          </a:bodyPr>
          <a:p>
            <a:pPr>
              <a:buFont typeface="Wingdings" panose="05000000000000000000" charset="0"/>
              <a:buChar char="Ø"/>
            </a:pPr>
            <a:r>
              <a:rPr lang="en-US" altLang="zh-CN"/>
              <a:t>Learning objectives:</a:t>
            </a:r>
            <a:endParaRPr lang="en-US" altLang="zh-CN"/>
          </a:p>
          <a:p>
            <a:pPr lvl="1"/>
            <a:r>
              <a:rPr lang="en-US" altLang="zh-CN"/>
              <a:t>Understand 14.5 The Law of Cosines </a:t>
            </a:r>
            <a:endParaRPr lang="en-US" altLang="zh-CN"/>
          </a:p>
          <a:p>
            <a:pPr>
              <a:buFont typeface="Wingdings" panose="05000000000000000000" charset="0"/>
              <a:buChar char="Ø"/>
            </a:pPr>
            <a:r>
              <a:rPr lang="en-US" altLang="zh-CN"/>
              <a:t>Prior knowledge:</a:t>
            </a:r>
            <a:endParaRPr lang="en-US" altLang="zh-CN"/>
          </a:p>
          <a:p>
            <a:pPr lvl="1"/>
            <a:r>
              <a:rPr lang="en-US" altLang="zh-CN"/>
              <a:t>Understand </a:t>
            </a:r>
            <a:r>
              <a:rPr lang="en-US" altLang="zh-CN">
                <a:sym typeface="+mn-ea"/>
              </a:rPr>
              <a:t>14.4 The Law of Sines</a:t>
            </a:r>
            <a:endParaRPr lang="en-US" altLang="zh-CN"/>
          </a:p>
          <a:p>
            <a:pPr>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Skim the text and examples (15 mins)</a:t>
            </a:r>
            <a:endParaRPr lang="en-US" altLang="zh-CN"/>
          </a:p>
          <a:p>
            <a:pPr marL="457200" lvl="1" indent="0">
              <a:buNone/>
            </a:pPr>
            <a:r>
              <a:rPr lang="en-US" altLang="zh-CN"/>
              <a:t>2. Understand the presentation (35 mins)</a:t>
            </a:r>
            <a:endParaRPr lang="en-US" altLang="zh-CN"/>
          </a:p>
          <a:p>
            <a:pPr marL="457200" lvl="1" indent="0">
              <a:buNone/>
            </a:pPr>
            <a:r>
              <a:rPr lang="en-US" altLang="zh-CN"/>
              <a:t>3. Complete the Exit card (25 mins)</a:t>
            </a:r>
            <a:endParaRPr lang="en-US" altLang="zh-CN"/>
          </a:p>
          <a:p>
            <a:pPr marL="457200" lvl="1" indent="0">
              <a:buNone/>
            </a:pPr>
            <a:r>
              <a:rPr lang="en-US" altLang="zh-CN"/>
              <a:t>4. Summaries the main idea and reflect (5 min)</a:t>
            </a:r>
            <a:endParaRPr lang="en-US" altLang="zh-CN"/>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p>
            <a:r>
              <a:rPr lang="en-US" altLang="zh-CN">
                <a:sym typeface="+mn-ea"/>
              </a:rPr>
              <a:t>The Law of Cosines [余弦定理]: </a:t>
            </a:r>
            <a:r>
              <a:rPr lang="zh-CN" altLang="en-US"/>
              <a:t>The Law of Cosines relates the lengths of the sides of a triangle to the cosine of one of its angles.</a:t>
            </a:r>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86055" y="768350"/>
            <a:ext cx="11917680" cy="6001385"/>
          </a:xfrm>
          <a:prstGeom prst="rect">
            <a:avLst/>
          </a:prstGeom>
          <a:noFill/>
        </p:spPr>
        <p:txBody>
          <a:bodyPr wrap="square" rtlCol="0" anchor="t">
            <a:noAutofit/>
          </a:bodyPr>
          <a:p>
            <a:r>
              <a:rPr lang="zh-CN" altLang="en-US" sz="2400"/>
              <a:t>Starting the month of April the school is implementing increased measures to address disciplinary misbehaviors. There are four areas of concern in the PreAP Algebra 2 class:</a:t>
            </a:r>
            <a:endParaRPr lang="zh-CN" altLang="en-US" sz="2400"/>
          </a:p>
          <a:p>
            <a:endParaRPr lang="zh-CN" altLang="en-US" sz="2400"/>
          </a:p>
          <a:p>
            <a:r>
              <a:rPr lang="zh-CN" altLang="en-US" sz="2400"/>
              <a:t>1. Tardiness to class</a:t>
            </a:r>
            <a:endParaRPr lang="zh-CN" altLang="en-US" sz="2400"/>
          </a:p>
          <a:p>
            <a:r>
              <a:rPr lang="zh-CN" altLang="en-US" sz="2400"/>
              <a:t>2. Using bad language</a:t>
            </a:r>
            <a:endParaRPr lang="zh-CN" altLang="en-US" sz="2400"/>
          </a:p>
          <a:p>
            <a:r>
              <a:rPr lang="zh-CN" altLang="en-US" sz="2400"/>
              <a:t>3. Uniform issues</a:t>
            </a:r>
            <a:endParaRPr lang="zh-CN" altLang="en-US" sz="2400"/>
          </a:p>
          <a:p>
            <a:r>
              <a:rPr lang="zh-CN" altLang="en-US" sz="2400"/>
              <a:t>4. Talking excessively</a:t>
            </a:r>
            <a:endParaRPr lang="zh-CN" altLang="en-US" sz="2400"/>
          </a:p>
          <a:p>
            <a:endParaRPr lang="zh-CN" altLang="en-US" sz="2400"/>
          </a:p>
          <a:p>
            <a:r>
              <a:rPr lang="zh-CN" altLang="en-US" sz="2400"/>
              <a:t>To address these behaviors the following actions will be taken:</a:t>
            </a:r>
            <a:endParaRPr lang="zh-CN" altLang="en-US" sz="2400"/>
          </a:p>
          <a:p>
            <a:endParaRPr lang="zh-CN" altLang="en-US" sz="2400"/>
          </a:p>
          <a:p>
            <a:r>
              <a:rPr lang="zh-CN" altLang="en-US" sz="2400"/>
              <a:t>1. Students arriving late to Block 1 will be marked as tardy in RenWeb and required to provide a late slip. For Blocks 2 to 4 students will need to write a reflection explaining their lateness.</a:t>
            </a:r>
            <a:endParaRPr lang="zh-CN" altLang="en-US" sz="2400"/>
          </a:p>
          <a:p>
            <a:r>
              <a:rPr lang="zh-CN" altLang="en-US" sz="2400"/>
              <a:t>2. Using inappropriate bad language, in class will also require a reflection.</a:t>
            </a:r>
            <a:endParaRPr lang="zh-CN" altLang="en-US" sz="2400"/>
          </a:p>
          <a:p>
            <a:r>
              <a:rPr lang="zh-CN" altLang="en-US" sz="2400"/>
              <a:t>3. Students must adhere to the uniform policy including wearing a tie before entering the classroom. Students will not be allowed to enter the classroom without proper uniform</a:t>
            </a:r>
            <a:endParaRPr lang="zh-CN" altLang="en-US" sz="2400"/>
          </a:p>
          <a:p>
            <a:r>
              <a:rPr lang="zh-CN" altLang="en-US" sz="2400"/>
              <a:t>4. Excessive talking during class time will result in a reflection.</a:t>
            </a:r>
            <a:endParaRPr lang="zh-CN" altLang="en-US" sz="24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6840" y="1210945"/>
            <a:ext cx="11875770" cy="53327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30175" y="1577975"/>
            <a:ext cx="12061825" cy="2691765"/>
          </a:xfrm>
          <a:prstGeom prst="rect">
            <a:avLst/>
          </a:prstGeom>
        </p:spPr>
      </p:pic>
      <p:sp>
        <p:nvSpPr>
          <p:cNvPr id="5" name="文本框 4"/>
          <p:cNvSpPr txBox="1"/>
          <p:nvPr/>
        </p:nvSpPr>
        <p:spPr>
          <a:xfrm>
            <a:off x="292100" y="273050"/>
            <a:ext cx="4926965" cy="768350"/>
          </a:xfrm>
          <a:prstGeom prst="rect">
            <a:avLst/>
          </a:prstGeom>
          <a:noFill/>
        </p:spPr>
        <p:txBody>
          <a:bodyPr wrap="square" rtlCol="0">
            <a:spAutoFit/>
          </a:bodyPr>
          <a:p>
            <a:r>
              <a:rPr lang="en-US" altLang="zh-CN" sz="4400"/>
              <a:t>Angle measurement</a:t>
            </a:r>
            <a:endParaRPr lang="en-US" altLang="zh-CN" sz="44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65735" y="1479550"/>
            <a:ext cx="11859895" cy="347916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27990" y="246380"/>
            <a:ext cx="9975850" cy="620395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1570355"/>
            <a:ext cx="11978640" cy="3291205"/>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16535" y="1666240"/>
            <a:ext cx="11718925" cy="259842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3185" y="1695450"/>
            <a:ext cx="11720195" cy="181991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6365" y="1560195"/>
            <a:ext cx="11844655" cy="97345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17195" y="1391285"/>
            <a:ext cx="10958830" cy="1880870"/>
          </a:xfrm>
          <a:prstGeom prst="rect">
            <a:avLst/>
          </a:prstGeom>
        </p:spPr>
      </p:pic>
      <p:pic>
        <p:nvPicPr>
          <p:cNvPr id="5" name="图片 4"/>
          <p:cNvPicPr>
            <a:picLocks noChangeAspect="1"/>
          </p:cNvPicPr>
          <p:nvPr/>
        </p:nvPicPr>
        <p:blipFill>
          <a:blip r:embed="rId2"/>
          <a:stretch>
            <a:fillRect/>
          </a:stretch>
        </p:blipFill>
        <p:spPr>
          <a:xfrm>
            <a:off x="511810" y="3799205"/>
            <a:ext cx="3798570" cy="272796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76555" y="1495425"/>
            <a:ext cx="10676255" cy="78803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81610" y="154940"/>
            <a:ext cx="6324600" cy="1325880"/>
          </a:xfrm>
        </p:spPr>
        <p:txBody>
          <a:bodyPr/>
          <a:p>
            <a:r>
              <a:rPr lang="en-US" altLang="zh-CN"/>
              <a:t>Chanllenge Card Question:</a:t>
            </a:r>
            <a:endParaRPr lang="en-US" altLang="zh-CN"/>
          </a:p>
        </p:txBody>
      </p:sp>
      <p:pic>
        <p:nvPicPr>
          <p:cNvPr id="7" name="内容占位符 6"/>
          <p:cNvPicPr>
            <a:picLocks noChangeAspect="1"/>
          </p:cNvPicPr>
          <p:nvPr>
            <p:ph idx="1"/>
          </p:nvPr>
        </p:nvPicPr>
        <p:blipFill>
          <a:blip r:embed="rId1"/>
          <a:stretch>
            <a:fillRect/>
          </a:stretch>
        </p:blipFill>
        <p:spPr>
          <a:xfrm>
            <a:off x="278130" y="1282065"/>
            <a:ext cx="7980045" cy="536194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35915" y="123825"/>
            <a:ext cx="4286250" cy="6610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79400" y="1841500"/>
            <a:ext cx="11738610" cy="3606165"/>
          </a:xfrm>
          <a:prstGeom prst="rect">
            <a:avLst/>
          </a:prstGeom>
        </p:spPr>
      </p:pic>
      <p:sp>
        <p:nvSpPr>
          <p:cNvPr id="5" name="文本框 4"/>
          <p:cNvSpPr txBox="1"/>
          <p:nvPr/>
        </p:nvSpPr>
        <p:spPr>
          <a:xfrm>
            <a:off x="367030" y="482600"/>
            <a:ext cx="6116320" cy="645160"/>
          </a:xfrm>
          <a:prstGeom prst="rect">
            <a:avLst/>
          </a:prstGeom>
          <a:noFill/>
        </p:spPr>
        <p:txBody>
          <a:bodyPr wrap="square" rtlCol="0">
            <a:spAutoFit/>
          </a:bodyPr>
          <a:p>
            <a:r>
              <a:rPr lang="en-US" altLang="zh-CN" sz="3600"/>
              <a:t>Positive and Negative angles</a:t>
            </a:r>
            <a:endParaRPr lang="en-US" altLang="zh-CN" sz="36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“Law of Cosines” learning sheet!</a:t>
            </a:r>
            <a:endParaRPr lang="en-US" altLang="zh-CN"/>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Warm up activity!</a:t>
            </a:r>
            <a:endParaRPr lang="en-US" altLang="zh-CN"/>
          </a:p>
        </p:txBody>
      </p:sp>
      <p:sp>
        <p:nvSpPr>
          <p:cNvPr id="3" name="内容占位符 2"/>
          <p:cNvSpPr>
            <a:spLocks noGrp="1"/>
          </p:cNvSpPr>
          <p:nvPr>
            <p:ph idx="1"/>
          </p:nvPr>
        </p:nvSpPr>
        <p:spPr/>
        <p:txBody>
          <a:bodyPr/>
          <a:p>
            <a:r>
              <a:rPr lang="en-US" altLang="zh-CN" sz="4400"/>
              <a:t>Solve a</a:t>
            </a:r>
            <a:r>
              <a:rPr lang="en-US" altLang="zh-CN" sz="4400" baseline="30000"/>
              <a:t>3</a:t>
            </a:r>
            <a:r>
              <a:rPr lang="en-US" altLang="zh-CN" sz="4400"/>
              <a:t> = 39304 without using calculator</a:t>
            </a:r>
            <a:endParaRPr lang="en-US" altLang="zh-CN" sz="44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7240" y="232410"/>
            <a:ext cx="10515600" cy="789305"/>
          </a:xfrm>
        </p:spPr>
        <p:txBody>
          <a:bodyPr/>
          <a:p>
            <a:r>
              <a:rPr lang="en-US" altLang="zh-CN"/>
              <a:t>Advance organizer</a:t>
            </a:r>
            <a:endParaRPr lang="en-US" altLang="zh-CN"/>
          </a:p>
        </p:txBody>
      </p:sp>
      <p:sp>
        <p:nvSpPr>
          <p:cNvPr id="3" name="内容占位符 2"/>
          <p:cNvSpPr>
            <a:spLocks noGrp="1"/>
          </p:cNvSpPr>
          <p:nvPr>
            <p:ph idx="1"/>
          </p:nvPr>
        </p:nvSpPr>
        <p:spPr>
          <a:xfrm>
            <a:off x="836295" y="1141095"/>
            <a:ext cx="11094720" cy="5087620"/>
          </a:xfrm>
        </p:spPr>
        <p:txBody>
          <a:bodyPr>
            <a:noAutofit/>
          </a:bodyPr>
          <a:p>
            <a:pPr>
              <a:buFont typeface="Wingdings" panose="05000000000000000000" charset="0"/>
              <a:buChar char="Ø"/>
            </a:pPr>
            <a:r>
              <a:rPr lang="en-US" altLang="zh-CN"/>
              <a:t>Learning objectives:</a:t>
            </a:r>
            <a:endParaRPr lang="en-US" altLang="zh-CN"/>
          </a:p>
          <a:p>
            <a:pPr lvl="1"/>
            <a:r>
              <a:rPr lang="en-US" altLang="zh-CN"/>
              <a:t>Understand 14.6 Sum and Difference Identities</a:t>
            </a:r>
            <a:endParaRPr lang="en-US" altLang="zh-CN"/>
          </a:p>
          <a:p>
            <a:pPr>
              <a:buFont typeface="Wingdings" panose="05000000000000000000" charset="0"/>
              <a:buChar char="Ø"/>
            </a:pPr>
            <a:r>
              <a:rPr lang="en-US" altLang="zh-CN"/>
              <a:t>Prior knowledge:</a:t>
            </a:r>
            <a:endParaRPr lang="en-US" altLang="zh-CN"/>
          </a:p>
          <a:p>
            <a:pPr lvl="1"/>
            <a:r>
              <a:rPr lang="en-US" altLang="zh-CN"/>
              <a:t>Understand </a:t>
            </a:r>
            <a:r>
              <a:rPr lang="en-US" altLang="zh-CN">
                <a:sym typeface="+mn-ea"/>
              </a:rPr>
              <a:t>14.5 The Law of Cosines </a:t>
            </a:r>
            <a:endParaRPr lang="en-US" altLang="zh-CN"/>
          </a:p>
          <a:p>
            <a:pPr>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Skim the text and examples (15 mins)</a:t>
            </a:r>
            <a:endParaRPr lang="en-US" altLang="zh-CN"/>
          </a:p>
          <a:p>
            <a:pPr marL="457200" lvl="1" indent="0">
              <a:buNone/>
            </a:pPr>
            <a:r>
              <a:rPr lang="en-US" altLang="zh-CN"/>
              <a:t>2. Understand the presentation (35 mins)</a:t>
            </a:r>
            <a:endParaRPr lang="en-US" altLang="zh-CN"/>
          </a:p>
          <a:p>
            <a:pPr marL="457200" lvl="1" indent="0">
              <a:buNone/>
            </a:pPr>
            <a:r>
              <a:rPr lang="en-US" altLang="zh-CN"/>
              <a:t>3. Complete the Exit card (25 mins)</a:t>
            </a:r>
            <a:endParaRPr lang="en-US" altLang="zh-CN"/>
          </a:p>
          <a:p>
            <a:pPr marL="457200" lvl="1" indent="0">
              <a:buNone/>
            </a:pPr>
            <a:r>
              <a:rPr lang="en-US" altLang="zh-CN"/>
              <a:t>4. Summaries the main idea and reflect (5 min)</a:t>
            </a:r>
            <a:endParaRPr lang="en-US" altLang="zh-CN"/>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44830" y="307975"/>
            <a:ext cx="10515600" cy="974090"/>
          </a:xfrm>
        </p:spPr>
        <p:txBody>
          <a:bodyPr/>
          <a:p>
            <a:r>
              <a:rPr lang="en-US" altLang="zh-CN"/>
              <a:t>Key terms:</a:t>
            </a:r>
            <a:endParaRPr lang="en-US" altLang="zh-CN"/>
          </a:p>
        </p:txBody>
      </p:sp>
      <p:sp>
        <p:nvSpPr>
          <p:cNvPr id="3" name="内容占位符 2"/>
          <p:cNvSpPr>
            <a:spLocks noGrp="1"/>
          </p:cNvSpPr>
          <p:nvPr>
            <p:ph idx="1"/>
          </p:nvPr>
        </p:nvSpPr>
        <p:spPr>
          <a:xfrm>
            <a:off x="393700" y="1473200"/>
            <a:ext cx="10817860" cy="4351655"/>
          </a:xfrm>
        </p:spPr>
        <p:txBody>
          <a:bodyPr>
            <a:noAutofit/>
          </a:bodyPr>
          <a:p>
            <a:r>
              <a:rPr lang="en-US" altLang="zh-CN" sz="2400"/>
              <a:t>Negative Angle Identities [负角恒等式]: These identities tell you how to find the trigonometric values (sine, cosine, tangent, etc.) of negative angles. They relate the values of trigonometric functions at a certain angle (theta) to the values of the same functions at its negative angle (-theta). </a:t>
            </a:r>
            <a:endParaRPr lang="en-US" altLang="zh-CN" sz="2400"/>
          </a:p>
          <a:p>
            <a:endParaRPr lang="en-US" altLang="zh-CN" sz="2400"/>
          </a:p>
          <a:p>
            <a:r>
              <a:rPr lang="en-US" altLang="zh-CN" sz="2400"/>
              <a:t>Cofunction Identities [余角函数恒等式]: These identities relate a trigonometric function to its cofunction (related trigonometric function) based on the complementary angle (angles that add up to 90 degrees).  For example, sin(theta) and cos(90-theta) are cofunction identities.</a:t>
            </a:r>
            <a:endParaRPr lang="en-US" altLang="zh-CN" sz="2400"/>
          </a:p>
          <a:p>
            <a:endParaRPr lang="en-US" altLang="zh-CN" sz="2400"/>
          </a:p>
          <a:p>
            <a:r>
              <a:rPr lang="en-US" altLang="zh-CN" sz="2400"/>
              <a:t>Sum and Difference Identities [和差恒等式]: These identities express the sine, cosine, and tangent of the sum or difference of two angles in terms of the sines and cosines of the original angles. </a:t>
            </a:r>
            <a:endParaRPr lang="en-US" altLang="zh-CN" sz="24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 y="444500"/>
            <a:ext cx="10387965" cy="1655445"/>
          </a:xfrm>
          <a:prstGeom prst="rect">
            <a:avLst/>
          </a:prstGeom>
        </p:spPr>
      </p:pic>
      <p:pic>
        <p:nvPicPr>
          <p:cNvPr id="5" name="图片 4"/>
          <p:cNvPicPr>
            <a:picLocks noChangeAspect="1"/>
          </p:cNvPicPr>
          <p:nvPr/>
        </p:nvPicPr>
        <p:blipFill>
          <a:blip r:embed="rId2"/>
          <a:stretch>
            <a:fillRect/>
          </a:stretch>
        </p:blipFill>
        <p:spPr>
          <a:xfrm>
            <a:off x="1600200" y="2216150"/>
            <a:ext cx="7645400" cy="449199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02895" y="672465"/>
            <a:ext cx="10342245" cy="1666875"/>
          </a:xfrm>
          <a:prstGeom prst="rect">
            <a:avLst/>
          </a:prstGeom>
        </p:spPr>
      </p:pic>
      <p:pic>
        <p:nvPicPr>
          <p:cNvPr id="5" name="图片 4"/>
          <p:cNvPicPr>
            <a:picLocks noChangeAspect="1"/>
          </p:cNvPicPr>
          <p:nvPr/>
        </p:nvPicPr>
        <p:blipFill>
          <a:blip r:embed="rId2"/>
          <a:stretch>
            <a:fillRect/>
          </a:stretch>
        </p:blipFill>
        <p:spPr>
          <a:xfrm>
            <a:off x="2242185" y="2339340"/>
            <a:ext cx="7047865" cy="439674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34645" y="524510"/>
            <a:ext cx="9467850" cy="198882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86715" y="1226185"/>
            <a:ext cx="9980930" cy="1024255"/>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00355" y="776605"/>
            <a:ext cx="11741785" cy="195326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57480" y="1407160"/>
            <a:ext cx="11877675" cy="12122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57175" y="422275"/>
            <a:ext cx="10932795" cy="541591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82600" y="1557020"/>
            <a:ext cx="11428095" cy="1765935"/>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2880" y="1649095"/>
            <a:ext cx="11540490" cy="182880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1125" y="3582035"/>
            <a:ext cx="11021695" cy="2579370"/>
          </a:xfrm>
          <a:prstGeom prst="rect">
            <a:avLst/>
          </a:prstGeom>
        </p:spPr>
      </p:pic>
      <p:pic>
        <p:nvPicPr>
          <p:cNvPr id="5" name="图片 4"/>
          <p:cNvPicPr>
            <a:picLocks noChangeAspect="1"/>
          </p:cNvPicPr>
          <p:nvPr/>
        </p:nvPicPr>
        <p:blipFill>
          <a:blip r:embed="rId2"/>
          <a:stretch>
            <a:fillRect/>
          </a:stretch>
        </p:blipFill>
        <p:spPr>
          <a:xfrm>
            <a:off x="168275" y="518795"/>
            <a:ext cx="11137900" cy="270510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67005" y="843280"/>
            <a:ext cx="10725150" cy="5610225"/>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40360" y="998220"/>
            <a:ext cx="10081895" cy="200660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30225" y="640715"/>
            <a:ext cx="9145905" cy="102489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Sum and Difference Identities learning sheet!</a:t>
            </a:r>
            <a:endParaRPr lang="en-US" altLang="zh-CN"/>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Warm up activity!</a:t>
            </a:r>
            <a:endParaRPr lang="en-US" altLang="zh-CN"/>
          </a:p>
        </p:txBody>
      </p:sp>
      <p:sp>
        <p:nvSpPr>
          <p:cNvPr id="3" name="内容占位符 2"/>
          <p:cNvSpPr>
            <a:spLocks noGrp="1"/>
          </p:cNvSpPr>
          <p:nvPr>
            <p:ph idx="1"/>
          </p:nvPr>
        </p:nvSpPr>
        <p:spPr/>
        <p:txBody>
          <a:bodyPr/>
          <a:p>
            <a:pPr marL="0" indent="0">
              <a:buNone/>
            </a:pPr>
            <a:r>
              <a:rPr lang="en-US" altLang="zh-CN"/>
              <a:t>Review:</a:t>
            </a:r>
            <a:endParaRPr lang="en-US" altLang="zh-CN"/>
          </a:p>
          <a:p>
            <a:r>
              <a:rPr lang="en-US" altLang="zh-CN"/>
              <a:t>Negative-angle Identities</a:t>
            </a:r>
            <a:endParaRPr lang="en-US" altLang="zh-CN"/>
          </a:p>
          <a:p>
            <a:r>
              <a:rPr lang="en-US" altLang="zh-CN"/>
              <a:t>Sum and difference Angle Identities</a:t>
            </a:r>
            <a:endParaRPr lang="en-US" altLang="zh-CN"/>
          </a:p>
          <a:p>
            <a:endParaRPr lang="en-US" altLang="zh-CN"/>
          </a:p>
        </p:txBody>
      </p:sp>
      <p:pic>
        <p:nvPicPr>
          <p:cNvPr id="4" name="图片 3"/>
          <p:cNvPicPr>
            <a:picLocks noChangeAspect="1"/>
          </p:cNvPicPr>
          <p:nvPr/>
        </p:nvPicPr>
        <p:blipFill>
          <a:blip r:embed="rId1"/>
          <a:stretch>
            <a:fillRect/>
          </a:stretch>
        </p:blipFill>
        <p:spPr>
          <a:xfrm>
            <a:off x="684530" y="3898900"/>
            <a:ext cx="9145905" cy="102489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7240" y="232410"/>
            <a:ext cx="10515600" cy="789305"/>
          </a:xfrm>
        </p:spPr>
        <p:txBody>
          <a:bodyPr/>
          <a:p>
            <a:r>
              <a:rPr lang="en-US" altLang="zh-CN"/>
              <a:t>Advance organizer</a:t>
            </a:r>
            <a:endParaRPr lang="en-US" altLang="zh-CN"/>
          </a:p>
        </p:txBody>
      </p:sp>
      <p:sp>
        <p:nvSpPr>
          <p:cNvPr id="3" name="内容占位符 2"/>
          <p:cNvSpPr>
            <a:spLocks noGrp="1"/>
          </p:cNvSpPr>
          <p:nvPr>
            <p:ph idx="1"/>
          </p:nvPr>
        </p:nvSpPr>
        <p:spPr>
          <a:xfrm>
            <a:off x="836295" y="1141095"/>
            <a:ext cx="11094720" cy="5087620"/>
          </a:xfrm>
        </p:spPr>
        <p:txBody>
          <a:bodyPr>
            <a:noAutofit/>
          </a:bodyPr>
          <a:p>
            <a:pPr>
              <a:buFont typeface="Wingdings" panose="05000000000000000000" charset="0"/>
              <a:buChar char="Ø"/>
            </a:pPr>
            <a:r>
              <a:rPr lang="en-US" altLang="zh-CN"/>
              <a:t>Learning objectives:</a:t>
            </a:r>
            <a:endParaRPr lang="en-US" altLang="zh-CN"/>
          </a:p>
          <a:p>
            <a:pPr lvl="1"/>
            <a:r>
              <a:rPr lang="en-US" altLang="zh-CN"/>
              <a:t>Understand 14.7 Double-Angle and Half-Angle Identities</a:t>
            </a:r>
            <a:endParaRPr lang="en-US" altLang="zh-CN"/>
          </a:p>
          <a:p>
            <a:pPr>
              <a:buFont typeface="Wingdings" panose="05000000000000000000" charset="0"/>
              <a:buChar char="Ø"/>
            </a:pPr>
            <a:r>
              <a:rPr lang="en-US" altLang="zh-CN"/>
              <a:t>Prior knowledge:</a:t>
            </a:r>
            <a:endParaRPr lang="en-US" altLang="zh-CN"/>
          </a:p>
          <a:p>
            <a:pPr lvl="1"/>
            <a:r>
              <a:rPr lang="en-US" altLang="zh-CN"/>
              <a:t>Understand </a:t>
            </a:r>
            <a:r>
              <a:rPr lang="en-US" altLang="zh-CN">
                <a:sym typeface="+mn-ea"/>
              </a:rPr>
              <a:t>14.6 Sum and Difference Identities</a:t>
            </a:r>
            <a:endParaRPr lang="en-US" altLang="zh-CN"/>
          </a:p>
          <a:p>
            <a:pPr>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Skim the text and examples (15 mins)</a:t>
            </a:r>
            <a:endParaRPr lang="en-US" altLang="zh-CN"/>
          </a:p>
          <a:p>
            <a:pPr marL="457200" lvl="1" indent="0">
              <a:buNone/>
            </a:pPr>
            <a:r>
              <a:rPr lang="en-US" altLang="zh-CN"/>
              <a:t>2. Understand the presentation (35 mins)</a:t>
            </a:r>
            <a:endParaRPr lang="en-US" altLang="zh-CN"/>
          </a:p>
          <a:p>
            <a:pPr marL="457200" lvl="1" indent="0">
              <a:buNone/>
            </a:pPr>
            <a:r>
              <a:rPr lang="en-US" altLang="zh-CN"/>
              <a:t>3. Complete the Exit card (25 mins)</a:t>
            </a:r>
            <a:endParaRPr lang="en-US" altLang="zh-CN"/>
          </a:p>
          <a:p>
            <a:pPr marL="457200" lvl="1" indent="0">
              <a:buNone/>
            </a:pPr>
            <a:r>
              <a:rPr lang="en-US" altLang="zh-CN"/>
              <a:t>4. Summaries the main idea and reflect (5 min)</a:t>
            </a:r>
            <a:endParaRPr lang="en-US" altLang="zh-CN"/>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p>
            <a:r>
              <a:rPr lang="en-US" altLang="zh-CN"/>
              <a:t>Double-Angle Identities [双角恒等式]: Trigonometric identities that express trigonometric functions of double angles in terms of trigonometric functions of single angles.</a:t>
            </a:r>
            <a:endParaRPr lang="en-US" altLang="zh-CN"/>
          </a:p>
          <a:p>
            <a:endParaRPr lang="en-US" altLang="zh-CN"/>
          </a:p>
          <a:p>
            <a:r>
              <a:rPr lang="en-US" altLang="zh-CN"/>
              <a:t>Half-Angle Identities [半角恒等式]: Trigonometric identities that express trigonometric functions of half angles in terms of trigonometric functions of the full angle.</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00050" y="1466850"/>
            <a:ext cx="11239500" cy="2470150"/>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95580" y="1384300"/>
            <a:ext cx="10515600" cy="2723515"/>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13360" y="325755"/>
            <a:ext cx="9889490" cy="1631950"/>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04165" y="1044575"/>
            <a:ext cx="10573385" cy="775970"/>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73685" y="210185"/>
            <a:ext cx="10278110" cy="1590040"/>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78130" y="1374140"/>
            <a:ext cx="11050905" cy="846455"/>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94335" y="516255"/>
            <a:ext cx="9182100" cy="205803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18135" y="1258570"/>
            <a:ext cx="10568940" cy="121285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1755" y="1703705"/>
            <a:ext cx="11417300" cy="2844800"/>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81330" y="420370"/>
            <a:ext cx="9868535" cy="6017895"/>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6685" y="371475"/>
            <a:ext cx="10728325" cy="2009775"/>
          </a:xfrm>
          <a:prstGeom prst="rect">
            <a:avLst/>
          </a:prstGeom>
        </p:spPr>
      </p:pic>
      <p:pic>
        <p:nvPicPr>
          <p:cNvPr id="5" name="图片 4"/>
          <p:cNvPicPr>
            <a:picLocks noChangeAspect="1"/>
          </p:cNvPicPr>
          <p:nvPr/>
        </p:nvPicPr>
        <p:blipFill>
          <a:blip r:embed="rId2"/>
          <a:stretch>
            <a:fillRect/>
          </a:stretch>
        </p:blipFill>
        <p:spPr>
          <a:xfrm>
            <a:off x="820420" y="4237990"/>
            <a:ext cx="1946910" cy="7010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79400" y="1292225"/>
            <a:ext cx="10694670" cy="2057400"/>
          </a:xfrm>
          <a:prstGeom prst="rect">
            <a:avLst/>
          </a:prstGeom>
        </p:spPr>
      </p:pic>
      <p:pic>
        <p:nvPicPr>
          <p:cNvPr id="5" name="图片 4"/>
          <p:cNvPicPr>
            <a:picLocks noChangeAspect="1"/>
          </p:cNvPicPr>
          <p:nvPr/>
        </p:nvPicPr>
        <p:blipFill>
          <a:blip r:embed="rId3"/>
          <a:stretch>
            <a:fillRect/>
          </a:stretch>
        </p:blipFill>
        <p:spPr>
          <a:xfrm>
            <a:off x="857250" y="3978275"/>
            <a:ext cx="9118600" cy="2787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95250" y="1493520"/>
            <a:ext cx="11859895" cy="1130300"/>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7470" y="457200"/>
            <a:ext cx="10518775" cy="1893570"/>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01625" y="1466215"/>
            <a:ext cx="11293475" cy="2292985"/>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Double-angle and Half-angle Identities learning sheet!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13.1 Exploring Periodic Data</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7.6 Natural Logarithm</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914400" lvl="2" indent="0">
              <a:buNone/>
            </a:pPr>
            <a:r>
              <a:rPr lang="en-US" altLang="zh-CN" sz="1800"/>
              <a:t>Quickly scan through the text and noting any unfamiliar terms.</a:t>
            </a:r>
            <a:endParaRPr lang="en-US" altLang="zh-CN" sz="1800"/>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26415" y="4323715"/>
            <a:ext cx="386080" cy="2470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68275" y="1438275"/>
            <a:ext cx="11423015" cy="12630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3050" y="365125"/>
            <a:ext cx="10515600" cy="1325563"/>
          </a:xfrm>
        </p:spPr>
        <p:txBody>
          <a:bodyPr/>
          <a:p>
            <a:r>
              <a:rPr lang="en-US" altLang="zh-CN"/>
              <a:t>Coterminal angles</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200025" y="2174875"/>
            <a:ext cx="11606530" cy="2057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243840" y="356235"/>
            <a:ext cx="10850245" cy="2355215"/>
          </a:xfrm>
          <a:prstGeom prst="rect">
            <a:avLst/>
          </a:prstGeom>
        </p:spPr>
      </p:pic>
      <p:pic>
        <p:nvPicPr>
          <p:cNvPr id="5" name="图片 4"/>
          <p:cNvPicPr>
            <a:picLocks noChangeAspect="1"/>
          </p:cNvPicPr>
          <p:nvPr/>
        </p:nvPicPr>
        <p:blipFill>
          <a:blip r:embed="rId3"/>
          <a:stretch>
            <a:fillRect/>
          </a:stretch>
        </p:blipFill>
        <p:spPr>
          <a:xfrm>
            <a:off x="798195" y="2885440"/>
            <a:ext cx="7272020" cy="3702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79400" y="793750"/>
            <a:ext cx="11327130" cy="1143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88595" y="103505"/>
            <a:ext cx="11111230" cy="65443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114300" y="1447800"/>
            <a:ext cx="12007215" cy="4454525"/>
          </a:xfrm>
          <a:prstGeom prst="rect">
            <a:avLst/>
          </a:prstGeom>
        </p:spPr>
      </p:pic>
      <p:sp>
        <p:nvSpPr>
          <p:cNvPr id="6" name="文本框 5"/>
          <p:cNvSpPr txBox="1"/>
          <p:nvPr/>
        </p:nvSpPr>
        <p:spPr>
          <a:xfrm>
            <a:off x="4877435" y="448310"/>
            <a:ext cx="4064000" cy="368300"/>
          </a:xfrm>
          <a:prstGeom prst="rect">
            <a:avLst/>
          </a:prstGeom>
          <a:noFill/>
        </p:spPr>
        <p:txBody>
          <a:bodyPr wrap="square" rtlCol="0">
            <a:spAutoFit/>
          </a:bodyPr>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58750" y="441325"/>
            <a:ext cx="10005060" cy="1510665"/>
          </a:xfrm>
          <a:prstGeom prst="rect">
            <a:avLst/>
          </a:prstGeom>
        </p:spPr>
      </p:pic>
      <p:pic>
        <p:nvPicPr>
          <p:cNvPr id="5" name="图片 4"/>
          <p:cNvPicPr>
            <a:picLocks noChangeAspect="1"/>
          </p:cNvPicPr>
          <p:nvPr/>
        </p:nvPicPr>
        <p:blipFill>
          <a:blip r:embed="rId3"/>
          <a:stretch>
            <a:fillRect/>
          </a:stretch>
        </p:blipFill>
        <p:spPr>
          <a:xfrm>
            <a:off x="781050" y="2628900"/>
            <a:ext cx="9461500" cy="299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79400" y="612775"/>
            <a:ext cx="10570845" cy="12820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angles and the unit circle learning sheet!</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13.2 Angles and the Unit Circle II</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13.1 Exploring Periodic Data</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77215" y="4838065"/>
            <a:ext cx="386080" cy="2470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p>
            <a:r>
              <a:rPr lang="en-US" altLang="zh-CN"/>
              <a:t>Periodic function [周期函数]: A function that repeats its values in regular intervals or cycles.</a:t>
            </a:r>
            <a:endParaRPr lang="en-US" altLang="zh-CN"/>
          </a:p>
          <a:p>
            <a:r>
              <a:rPr lang="en-US" altLang="zh-CN"/>
              <a:t>Cycle [周期]: A single complete execution of a periodic phenomenon.</a:t>
            </a:r>
            <a:endParaRPr lang="en-US" altLang="zh-CN"/>
          </a:p>
          <a:p>
            <a:r>
              <a:rPr lang="en-US" altLang="zh-CN"/>
              <a:t>Period [周期]: The length of one cycle of a periodic function.</a:t>
            </a:r>
            <a:endParaRPr lang="en-US" altLang="zh-CN"/>
          </a:p>
          <a:p>
            <a:r>
              <a:rPr lang="en-US" altLang="zh-CN"/>
              <a:t>Amplitude [振幅]: The maximum absolute value of a periodic function, measured from the midline.</a:t>
            </a:r>
            <a:endParaRPr lang="en-US" altLang="zh-CN"/>
          </a:p>
          <a:p>
            <a:r>
              <a:rPr lang="en-US" altLang="zh-CN"/>
              <a:t>Midline [中轴线]: The horizontal line that represents the average value of a periodic function.</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p>
            <a:pPr marL="0" indent="0">
              <a:buNone/>
            </a:pPr>
            <a:r>
              <a:rPr lang="en-US" altLang="zh-CN"/>
              <a:t>Reference angle [</a:t>
            </a:r>
            <a:r>
              <a:rPr lang="en-US" altLang="zh-CN">
                <a:sym typeface="+mn-ea"/>
              </a:rPr>
              <a:t>参考角]</a:t>
            </a:r>
            <a:r>
              <a:rPr lang="en-US" altLang="zh-CN"/>
              <a:t>: In trigonometry, the reference angle is the positive acute angle between the terminal side of an angle in standard position and the x-axis.</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58445" y="144780"/>
            <a:ext cx="9206865" cy="717550"/>
          </a:xfrm>
        </p:spPr>
        <p:txBody>
          <a:bodyPr>
            <a:normAutofit fontScale="90000"/>
          </a:bodyPr>
          <a:p>
            <a:r>
              <a:rPr lang="en-US" altLang="zh-CN"/>
              <a:t>Reference angle: Associated acute angle</a:t>
            </a:r>
            <a:endParaRPr lang="en-US" altLang="zh-CN"/>
          </a:p>
        </p:txBody>
      </p:sp>
      <p:graphicFrame>
        <p:nvGraphicFramePr>
          <p:cNvPr id="6" name="内容占位符 5"/>
          <p:cNvGraphicFramePr>
            <a:graphicFrameLocks noChangeAspect="1"/>
          </p:cNvGraphicFramePr>
          <p:nvPr>
            <p:ph idx="1"/>
          </p:nvPr>
        </p:nvGraphicFramePr>
        <p:xfrm>
          <a:off x="258445" y="923925"/>
          <a:ext cx="11494135" cy="5499100"/>
        </p:xfrm>
        <a:graphic>
          <a:graphicData uri="http://schemas.openxmlformats.org/presentationml/2006/ole">
            <mc:AlternateContent xmlns:mc="http://schemas.openxmlformats.org/markup-compatibility/2006">
              <mc:Choice xmlns:v="urn:schemas-microsoft-com:vml" Requires="v">
                <p:oleObj spid="_x0000_s7" name="" r:id="rId1" imgW="11262360" imgH="5387340" progId="Paint.Picture">
                  <p:embed/>
                </p:oleObj>
              </mc:Choice>
              <mc:Fallback>
                <p:oleObj name="" r:id="rId1" imgW="11262360" imgH="5387340" progId="Paint.Picture">
                  <p:embed/>
                  <p:pic>
                    <p:nvPicPr>
                      <p:cNvPr id="0" name="图片 6"/>
                      <p:cNvPicPr/>
                      <p:nvPr/>
                    </p:nvPicPr>
                    <p:blipFill>
                      <a:blip r:embed="rId2"/>
                      <a:stretch>
                        <a:fillRect/>
                      </a:stretch>
                    </p:blipFill>
                    <p:spPr>
                      <a:xfrm>
                        <a:off x="258445" y="923925"/>
                        <a:ext cx="11494135" cy="5499100"/>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a:graphicFrameLocks noChangeAspect="1"/>
          </p:cNvGraphicFramePr>
          <p:nvPr>
            <p:ph idx="1"/>
          </p:nvPr>
        </p:nvGraphicFramePr>
        <p:xfrm>
          <a:off x="275590" y="273050"/>
          <a:ext cx="10296525" cy="5020945"/>
        </p:xfrm>
        <a:graphic>
          <a:graphicData uri="http://schemas.openxmlformats.org/presentationml/2006/ole">
            <mc:AlternateContent xmlns:mc="http://schemas.openxmlformats.org/markup-compatibility/2006">
              <mc:Choice xmlns:v="urn:schemas-microsoft-com:vml" Requires="v">
                <p:oleObj spid="_x0000_s5" name="" r:id="rId1" imgW="8595360" imgH="4191000" progId="Paint.Picture">
                  <p:embed/>
                </p:oleObj>
              </mc:Choice>
              <mc:Fallback>
                <p:oleObj name="" r:id="rId1" imgW="8595360" imgH="4191000" progId="Paint.Picture">
                  <p:embed/>
                  <p:pic>
                    <p:nvPicPr>
                      <p:cNvPr id="0" name="图片 4"/>
                      <p:cNvPicPr/>
                      <p:nvPr/>
                    </p:nvPicPr>
                    <p:blipFill>
                      <a:blip r:embed="rId2"/>
                      <a:stretch>
                        <a:fillRect/>
                      </a:stretch>
                    </p:blipFill>
                    <p:spPr>
                      <a:xfrm>
                        <a:off x="275590" y="273050"/>
                        <a:ext cx="10296525" cy="5020945"/>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CAST Rule</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6042660" cy="48380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l="373" t="5432" r="34075" b="2232"/>
          <a:stretch>
            <a:fillRect/>
          </a:stretch>
        </p:blipFill>
        <p:spPr>
          <a:xfrm>
            <a:off x="259080" y="1473200"/>
            <a:ext cx="11061065" cy="2261235"/>
          </a:xfrm>
          <a:prstGeom prst="rect">
            <a:avLst/>
          </a:prstGeom>
        </p:spPr>
      </p:pic>
      <p:sp>
        <p:nvSpPr>
          <p:cNvPr id="6" name="文本框 5"/>
          <p:cNvSpPr txBox="1"/>
          <p:nvPr/>
        </p:nvSpPr>
        <p:spPr>
          <a:xfrm>
            <a:off x="303530" y="395605"/>
            <a:ext cx="11672570" cy="645160"/>
          </a:xfrm>
          <a:prstGeom prst="rect">
            <a:avLst/>
          </a:prstGeom>
          <a:noFill/>
        </p:spPr>
        <p:txBody>
          <a:bodyPr wrap="square" rtlCol="0">
            <a:spAutoFit/>
          </a:bodyPr>
          <a:p>
            <a:r>
              <a:rPr lang="en-US" altLang="zh-CN" sz="3600"/>
              <a:t>Use reference (basic acute) angle to find trigonomatric ratios</a:t>
            </a:r>
            <a:endParaRPr lang="en-US" altLang="zh-CN" sz="3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t="4293" r="35810"/>
          <a:stretch>
            <a:fillRect/>
          </a:stretch>
        </p:blipFill>
        <p:spPr>
          <a:xfrm>
            <a:off x="146685" y="241300"/>
            <a:ext cx="11438890" cy="2692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“Angles_and_Unit_Circle” learning sheet!</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13.3 Radian Measure</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13.2 Angles and the Unit Circle II</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77215" y="4838065"/>
            <a:ext cx="386080" cy="2470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a:xfrm>
            <a:off x="838200" y="1609090"/>
            <a:ext cx="10515600" cy="4351338"/>
          </a:xfrm>
        </p:spPr>
        <p:txBody>
          <a:bodyPr>
            <a:noAutofit/>
          </a:bodyPr>
          <a:p>
            <a:pPr marL="0" indent="0">
              <a:buNone/>
            </a:pPr>
            <a:r>
              <a:rPr lang="en-US" altLang="zh-CN" sz="2400"/>
              <a:t>Central Angle [</a:t>
            </a:r>
            <a:r>
              <a:rPr lang="en-US" altLang="zh-CN" sz="2400">
                <a:sym typeface="+mn-ea"/>
              </a:rPr>
              <a:t>中心角]</a:t>
            </a:r>
            <a:r>
              <a:rPr lang="en-US" altLang="zh-CN" sz="2400"/>
              <a:t>: The angle formed by two radii of a circle that are drawn to the endpoints of an arc, measured in degrees or radians.</a:t>
            </a:r>
            <a:endParaRPr lang="en-US" altLang="zh-CN" sz="2400"/>
          </a:p>
          <a:p>
            <a:endParaRPr lang="en-US" altLang="zh-CN" sz="2400"/>
          </a:p>
          <a:p>
            <a:pPr marL="0" indent="0">
              <a:buNone/>
            </a:pPr>
            <a:r>
              <a:rPr lang="en-US" altLang="zh-CN" sz="2400"/>
              <a:t>Intercepted Arc [</a:t>
            </a:r>
            <a:r>
              <a:rPr lang="en-US" altLang="zh-CN" sz="2400">
                <a:sym typeface="+mn-ea"/>
              </a:rPr>
              <a:t>弧长]</a:t>
            </a:r>
            <a:r>
              <a:rPr lang="en-US" altLang="zh-CN" sz="2400"/>
              <a:t>: The length of the arc between two points on a circle, often determined by the central angle subtended by the arc.</a:t>
            </a:r>
            <a:endParaRPr lang="en-US" altLang="zh-CN" sz="2400"/>
          </a:p>
          <a:p>
            <a:endParaRPr lang="en-US" altLang="zh-CN" sz="2400"/>
          </a:p>
          <a:p>
            <a:pPr marL="0" indent="0">
              <a:buNone/>
            </a:pPr>
            <a:r>
              <a:rPr lang="en-US" altLang="zh-CN" sz="2400"/>
              <a:t>Radian [</a:t>
            </a:r>
            <a:r>
              <a:rPr lang="en-US" altLang="zh-CN" sz="2400">
                <a:sym typeface="+mn-ea"/>
              </a:rPr>
              <a:t>弧度]</a:t>
            </a:r>
            <a:r>
              <a:rPr lang="en-US" altLang="zh-CN" sz="2400"/>
              <a:t>: A unit of angular measurement used in mathematics and physics, equal to the angle subtended at the center of a circle by an arc equal in length to the radius.</a:t>
            </a:r>
            <a:endParaRPr lang="en-US" altLang="zh-CN" sz="2400"/>
          </a:p>
          <a:p>
            <a:pPr marL="0" indent="0">
              <a:buNone/>
            </a:pPr>
            <a:endParaRPr lang="en-US" altLang="zh-CN" sz="2400"/>
          </a:p>
          <a:p>
            <a:pPr marL="0" indent="0">
              <a:buNone/>
            </a:pPr>
            <a:r>
              <a:rPr lang="en-US" altLang="zh-CN" sz="2400"/>
              <a:t>Sector [</a:t>
            </a:r>
            <a:r>
              <a:rPr lang="en-US" altLang="zh-CN" sz="2400">
                <a:sym typeface="+mn-ea"/>
              </a:rPr>
              <a:t>扇形]</a:t>
            </a:r>
            <a:r>
              <a:rPr lang="en-US" altLang="zh-CN" sz="2400"/>
              <a:t>:  A region bounded by two radii of a circle and the arc between them.</a:t>
            </a:r>
            <a:endParaRPr lang="en-US" altLang="zh-CN"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53720" y="144780"/>
            <a:ext cx="10515600" cy="1204595"/>
          </a:xfrm>
        </p:spPr>
        <p:txBody>
          <a:bodyPr/>
          <a:p>
            <a:r>
              <a:rPr lang="en-US" altLang="zh-CN"/>
              <a:t>Group discussion</a:t>
            </a:r>
            <a:endParaRPr lang="en-US" altLang="zh-CN"/>
          </a:p>
        </p:txBody>
      </p:sp>
      <p:sp>
        <p:nvSpPr>
          <p:cNvPr id="3" name="内容占位符 2"/>
          <p:cNvSpPr>
            <a:spLocks noGrp="1"/>
          </p:cNvSpPr>
          <p:nvPr>
            <p:ph idx="1"/>
          </p:nvPr>
        </p:nvSpPr>
        <p:spPr>
          <a:xfrm>
            <a:off x="655320" y="1257935"/>
            <a:ext cx="10515600" cy="1369060"/>
          </a:xfrm>
        </p:spPr>
        <p:txBody>
          <a:bodyPr>
            <a:normAutofit fontScale="90000"/>
          </a:bodyPr>
          <a:p>
            <a:pPr marL="0" indent="0">
              <a:buNone/>
            </a:pPr>
            <a:r>
              <a:rPr lang="en-US" altLang="zh-CN" sz="3200"/>
              <a:t>If the angles of a triangle can add up to less than 180</a:t>
            </a:r>
            <a:r>
              <a:rPr lang="en-US" altLang="zh-CN" sz="3200">
                <a:latin typeface="Microsoft YaHei" panose="020B0503020204020204" charset="-122"/>
                <a:ea typeface="Microsoft YaHei" panose="020B0503020204020204" charset="-122"/>
              </a:rPr>
              <a:t>°, </a:t>
            </a:r>
            <a:r>
              <a:rPr lang="en-US" altLang="zh-CN" sz="3200">
                <a:sym typeface="+mn-ea"/>
              </a:rPr>
              <a:t>180</a:t>
            </a:r>
            <a:r>
              <a:rPr lang="en-US" altLang="zh-CN" sz="3200">
                <a:latin typeface="Microsoft YaHei" panose="020B0503020204020204" charset="-122"/>
                <a:ea typeface="Microsoft YaHei" panose="020B0503020204020204" charset="-122"/>
                <a:sym typeface="+mn-ea"/>
              </a:rPr>
              <a:t>° </a:t>
            </a:r>
            <a:r>
              <a:rPr lang="en-US" altLang="zh-CN" sz="3200">
                <a:latin typeface="Calibri" panose="020F0502020204030204" charset="0"/>
                <a:ea typeface="Microsoft YaHei" panose="020B0503020204020204" charset="-122"/>
                <a:cs typeface="Calibri" panose="020F0502020204030204" charset="0"/>
                <a:sym typeface="+mn-ea"/>
              </a:rPr>
              <a:t>or more than </a:t>
            </a:r>
            <a:r>
              <a:rPr lang="en-US" altLang="zh-CN" sz="3200">
                <a:sym typeface="+mn-ea"/>
              </a:rPr>
              <a:t>180</a:t>
            </a:r>
            <a:r>
              <a:rPr lang="en-US" altLang="zh-CN" sz="3200">
                <a:latin typeface="Microsoft YaHei" panose="020B0503020204020204" charset="-122"/>
                <a:ea typeface="Microsoft YaHei" panose="020B0503020204020204" charset="-122"/>
                <a:sym typeface="+mn-ea"/>
              </a:rPr>
              <a:t>°</a:t>
            </a:r>
            <a:r>
              <a:rPr lang="en-US" altLang="zh-CN" sz="3200">
                <a:latin typeface="Calibri" panose="020F0502020204030204" charset="0"/>
                <a:ea typeface="Microsoft YaHei" panose="020B0503020204020204" charset="-122"/>
                <a:cs typeface="Calibri" panose="020F0502020204030204" charset="0"/>
                <a:sym typeface="+mn-ea"/>
              </a:rPr>
              <a:t>, </a:t>
            </a:r>
            <a:r>
              <a:rPr lang="en-US" altLang="zh-CN" sz="3200">
                <a:latin typeface="Calibri" panose="020F0502020204030204" charset="0"/>
                <a:ea typeface="Microsoft YaHei" panose="020B0503020204020204" charset="-122"/>
                <a:cs typeface="Calibri" panose="020F0502020204030204" charset="0"/>
              </a:rPr>
              <a:t>what does this tell us about the nature of mathemcatical knowledge?</a:t>
            </a:r>
            <a:endParaRPr lang="en-US" altLang="zh-CN" sz="3200">
              <a:latin typeface="Microsoft YaHei" panose="020B0503020204020204" charset="-122"/>
              <a:ea typeface="Microsoft YaHei" panose="020B0503020204020204" charset="-122"/>
            </a:endParaRPr>
          </a:p>
          <a:p>
            <a:pPr marL="0" indent="0">
              <a:buNone/>
            </a:pPr>
            <a:endParaRPr lang="en-US" altLang="zh-CN" sz="3200">
              <a:latin typeface="Microsoft YaHei" panose="020B0503020204020204" charset="-122"/>
              <a:ea typeface="Microsoft YaHei" panose="020B0503020204020204" charset="-122"/>
            </a:endParaRPr>
          </a:p>
        </p:txBody>
      </p:sp>
      <p:pic>
        <p:nvPicPr>
          <p:cNvPr id="101" name="图片 100"/>
          <p:cNvPicPr/>
          <p:nvPr/>
        </p:nvPicPr>
        <p:blipFill>
          <a:blip r:embed="rId1"/>
          <a:stretch>
            <a:fillRect/>
          </a:stretch>
        </p:blipFill>
        <p:spPr>
          <a:xfrm>
            <a:off x="655320" y="2817495"/>
            <a:ext cx="4980940" cy="3098800"/>
          </a:xfrm>
          <a:prstGeom prst="rect">
            <a:avLst/>
          </a:prstGeom>
          <a:noFill/>
          <a:ln w="9525">
            <a:noFill/>
          </a:ln>
        </p:spPr>
      </p:pic>
      <p:sp>
        <p:nvSpPr>
          <p:cNvPr id="6" name="文本框 5"/>
          <p:cNvSpPr txBox="1"/>
          <p:nvPr/>
        </p:nvSpPr>
        <p:spPr>
          <a:xfrm>
            <a:off x="1965960" y="2966720"/>
            <a:ext cx="1074420" cy="368300"/>
          </a:xfrm>
          <a:prstGeom prst="rect">
            <a:avLst/>
          </a:prstGeom>
          <a:noFill/>
        </p:spPr>
        <p:txBody>
          <a:bodyPr wrap="square" rtlCol="0">
            <a:spAutoFit/>
          </a:bodyPr>
          <a:p>
            <a:r>
              <a:rPr lang="en-US" altLang="zh-CN"/>
              <a:t>Moscow</a:t>
            </a:r>
            <a:endParaRPr lang="en-US" altLang="zh-CN"/>
          </a:p>
        </p:txBody>
      </p:sp>
      <p:sp>
        <p:nvSpPr>
          <p:cNvPr id="7" name="文本框 6"/>
          <p:cNvSpPr txBox="1"/>
          <p:nvPr/>
        </p:nvSpPr>
        <p:spPr>
          <a:xfrm>
            <a:off x="5857240" y="5457190"/>
            <a:ext cx="1074420" cy="368300"/>
          </a:xfrm>
          <a:prstGeom prst="rect">
            <a:avLst/>
          </a:prstGeom>
          <a:noFill/>
        </p:spPr>
        <p:txBody>
          <a:bodyPr wrap="square" rtlCol="0">
            <a:spAutoFit/>
          </a:bodyPr>
          <a:p>
            <a:r>
              <a:rPr lang="en-US" altLang="zh-CN"/>
              <a:t>Sydney</a:t>
            </a:r>
            <a:endParaRPr lang="en-US" altLang="zh-CN"/>
          </a:p>
        </p:txBody>
      </p:sp>
      <p:sp>
        <p:nvSpPr>
          <p:cNvPr id="8" name="文本框 7"/>
          <p:cNvSpPr txBox="1"/>
          <p:nvPr/>
        </p:nvSpPr>
        <p:spPr>
          <a:xfrm>
            <a:off x="324485" y="6000115"/>
            <a:ext cx="1641475" cy="368300"/>
          </a:xfrm>
          <a:prstGeom prst="rect">
            <a:avLst/>
          </a:prstGeom>
          <a:noFill/>
        </p:spPr>
        <p:txBody>
          <a:bodyPr wrap="square" rtlCol="0">
            <a:spAutoFit/>
          </a:bodyPr>
          <a:p>
            <a:r>
              <a:rPr lang="en-US" altLang="zh-CN"/>
              <a:t>Johannesburg</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38125" y="374650"/>
            <a:ext cx="10575290" cy="60128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TOK moment</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746760" y="1998345"/>
            <a:ext cx="5439410" cy="4351655"/>
          </a:xfrm>
          <a:prstGeom prst="rect">
            <a:avLst/>
          </a:prstGeom>
          <a:noFill/>
          <a:ln w="9525">
            <a:noFill/>
          </a:ln>
        </p:spPr>
      </p:pic>
      <p:pic>
        <p:nvPicPr>
          <p:cNvPr id="100" name="图片 99"/>
          <p:cNvPicPr/>
          <p:nvPr/>
        </p:nvPicPr>
        <p:blipFill>
          <a:blip r:embed="rId3"/>
          <a:stretch>
            <a:fillRect/>
          </a:stretch>
        </p:blipFill>
        <p:spPr>
          <a:xfrm>
            <a:off x="6764655" y="90805"/>
            <a:ext cx="5284470" cy="352044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Degree measure</a:t>
            </a:r>
            <a:endParaRPr lang="en-US" altLang="zh-CN"/>
          </a:p>
        </p:txBody>
      </p:sp>
      <p:sp>
        <p:nvSpPr>
          <p:cNvPr id="3" name="内容占位符 2"/>
          <p:cNvSpPr>
            <a:spLocks noGrp="1"/>
          </p:cNvSpPr>
          <p:nvPr>
            <p:ph idx="1"/>
          </p:nvPr>
        </p:nvSpPr>
        <p:spPr/>
        <p:txBody>
          <a:bodyPr/>
          <a:p>
            <a:pPr marL="0" indent="0">
              <a:buNone/>
            </a:pPr>
            <a:r>
              <a:rPr lang="en-US" altLang="zh-CN"/>
              <a:t>In </a:t>
            </a:r>
            <a:r>
              <a:rPr lang="zh-CN" altLang="en-US"/>
              <a:t>Geometry </a:t>
            </a:r>
            <a:endParaRPr lang="zh-CN" altLang="en-US"/>
          </a:p>
          <a:p>
            <a:pPr lvl="1"/>
            <a:r>
              <a:rPr lang="zh-CN" altLang="en-US"/>
              <a:t>&lt; 90° = Acute Angle</a:t>
            </a:r>
            <a:endParaRPr lang="zh-CN" altLang="en-US"/>
          </a:p>
          <a:p>
            <a:pPr lvl="1"/>
            <a:r>
              <a:rPr lang="zh-CN" altLang="en-US"/>
              <a:t>90° = Right Angle </a:t>
            </a:r>
            <a:endParaRPr lang="zh-CN" altLang="en-US"/>
          </a:p>
          <a:p>
            <a:pPr lvl="1"/>
            <a:r>
              <a:rPr lang="zh-CN" altLang="en-US"/>
              <a:t>&gt; 90° and &lt; 180° = Obtuse Angle</a:t>
            </a:r>
            <a:endParaRPr lang="zh-CN" altLang="en-US"/>
          </a:p>
          <a:p>
            <a:pPr lvl="1"/>
            <a:r>
              <a:rPr lang="zh-CN" altLang="en-US"/>
              <a:t>180° = Straight Angle</a:t>
            </a:r>
            <a:endParaRPr lang="zh-CN" altLang="en-US"/>
          </a:p>
          <a:p>
            <a:pPr lvl="1"/>
            <a:r>
              <a:rPr lang="zh-CN" altLang="en-US">
                <a:sym typeface="+mn-ea"/>
              </a:rPr>
              <a:t>&gt; </a:t>
            </a:r>
            <a:r>
              <a:rPr lang="en-US" altLang="zh-CN">
                <a:sym typeface="+mn-ea"/>
              </a:rPr>
              <a:t>180</a:t>
            </a:r>
            <a:r>
              <a:rPr lang="zh-CN" altLang="en-US">
                <a:sym typeface="+mn-ea"/>
              </a:rPr>
              <a:t>° and &lt; </a:t>
            </a:r>
            <a:r>
              <a:rPr lang="en-US" altLang="zh-CN">
                <a:sym typeface="+mn-ea"/>
              </a:rPr>
              <a:t>360</a:t>
            </a:r>
            <a:r>
              <a:rPr lang="zh-CN" altLang="en-US">
                <a:sym typeface="+mn-ea"/>
              </a:rPr>
              <a:t>° = </a:t>
            </a:r>
            <a:r>
              <a:rPr lang="en-US" altLang="zh-CN">
                <a:sym typeface="+mn-ea"/>
              </a:rPr>
              <a:t>Reflex</a:t>
            </a:r>
            <a:r>
              <a:rPr lang="zh-CN" altLang="en-US">
                <a:sym typeface="+mn-ea"/>
              </a:rPr>
              <a:t> Angle</a:t>
            </a:r>
            <a:endParaRPr lang="zh-CN" altLang="en-US">
              <a:sym typeface="+mn-ea"/>
            </a:endParaRPr>
          </a:p>
          <a:p>
            <a:pPr lvl="1"/>
            <a:r>
              <a:rPr lang="en-US" altLang="zh-CN">
                <a:sym typeface="+mn-ea"/>
              </a:rPr>
              <a:t>360</a:t>
            </a:r>
            <a:r>
              <a:rPr lang="zh-CN" altLang="en-US">
                <a:sym typeface="+mn-ea"/>
              </a:rPr>
              <a:t>° = </a:t>
            </a:r>
            <a:r>
              <a:rPr lang="en-US" altLang="zh-CN">
                <a:sym typeface="+mn-ea"/>
              </a:rPr>
              <a:t>Complete</a:t>
            </a:r>
            <a:r>
              <a:rPr lang="zh-CN" altLang="en-US">
                <a:sym typeface="+mn-ea"/>
              </a:rPr>
              <a:t> Angl</a:t>
            </a:r>
            <a:r>
              <a:rPr lang="en-US" altLang="zh-CN">
                <a:sym typeface="+mn-ea"/>
              </a:rPr>
              <a:t>e</a:t>
            </a:r>
            <a:endParaRPr lang="zh-CN" altLang="en-US"/>
          </a:p>
          <a:p>
            <a:pPr lvl="1"/>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tretch>
            <a:fillRect/>
          </a:stretch>
        </p:blipFill>
        <p:spPr>
          <a:xfrm>
            <a:off x="31115" y="24765"/>
            <a:ext cx="8496300" cy="649478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Radian measure</a:t>
            </a:r>
            <a:endParaRPr lang="en-US" altLang="zh-CN"/>
          </a:p>
        </p:txBody>
      </p:sp>
      <p:sp>
        <p:nvSpPr>
          <p:cNvPr id="3" name="内容占位符 2"/>
          <p:cNvSpPr>
            <a:spLocks noGrp="1"/>
          </p:cNvSpPr>
          <p:nvPr>
            <p:ph idx="1"/>
          </p:nvPr>
        </p:nvSpPr>
        <p:spPr>
          <a:xfrm>
            <a:off x="838200" y="1691005"/>
            <a:ext cx="10515600" cy="4351338"/>
          </a:xfrm>
        </p:spPr>
        <p:txBody>
          <a:bodyPr/>
          <a:p>
            <a:r>
              <a:rPr lang="zh-CN" altLang="en-US"/>
              <a:t>The concept of radian measure, as opposed to the degree of an angle, is normally credited to Roger Cotes in 1714. He described the radian in everything but name, and he recognized its naturalness as a unit of angular measure. Prior to the term radian becoming widespread, the unit was commonly called circular measure of an angle.</a:t>
            </a:r>
            <a:endParaRPr lang="zh-CN" altLang="en-US"/>
          </a:p>
        </p:txBody>
      </p:sp>
      <p:pic>
        <p:nvPicPr>
          <p:cNvPr id="102" name="图片 101"/>
          <p:cNvPicPr/>
          <p:nvPr/>
        </p:nvPicPr>
        <p:blipFill>
          <a:blip r:embed="rId1"/>
          <a:stretch>
            <a:fillRect/>
          </a:stretch>
        </p:blipFill>
        <p:spPr>
          <a:xfrm>
            <a:off x="1108075" y="4002405"/>
            <a:ext cx="2418715" cy="268351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Radian measure</a:t>
            </a:r>
            <a:endParaRPr lang="zh-CN" altLang="en-US"/>
          </a:p>
        </p:txBody>
      </p:sp>
      <p:graphicFrame>
        <p:nvGraphicFramePr>
          <p:cNvPr id="4" name="内容占位符 3"/>
          <p:cNvGraphicFramePr>
            <a:graphicFrameLocks noChangeAspect="1"/>
          </p:cNvGraphicFramePr>
          <p:nvPr>
            <p:ph idx="1"/>
          </p:nvPr>
        </p:nvGraphicFramePr>
        <p:xfrm>
          <a:off x="956945" y="1616710"/>
          <a:ext cx="7746365" cy="3745230"/>
        </p:xfrm>
        <a:graphic>
          <a:graphicData uri="http://schemas.openxmlformats.org/presentationml/2006/ole">
            <mc:AlternateContent xmlns:mc="http://schemas.openxmlformats.org/markup-compatibility/2006">
              <mc:Choice xmlns:v="urn:schemas-microsoft-com:vml" Requires="v">
                <p:oleObj spid="_x0000_s5" name="" r:id="rId1" imgW="5753100" imgH="2781300" progId="Paint.Picture">
                  <p:embed/>
                </p:oleObj>
              </mc:Choice>
              <mc:Fallback>
                <p:oleObj name="" r:id="rId1" imgW="5753100" imgH="2781300" progId="Paint.Picture">
                  <p:embed/>
                  <p:pic>
                    <p:nvPicPr>
                      <p:cNvPr id="0" name="图片 4"/>
                      <p:cNvPicPr/>
                      <p:nvPr/>
                    </p:nvPicPr>
                    <p:blipFill>
                      <a:blip r:embed="rId2"/>
                      <a:stretch>
                        <a:fillRect/>
                      </a:stretch>
                    </p:blipFill>
                    <p:spPr>
                      <a:xfrm>
                        <a:off x="956945" y="1616710"/>
                        <a:ext cx="7746365" cy="3745230"/>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Arc length</a:t>
            </a:r>
            <a:endParaRPr lang="en-US" altLang="zh-CN"/>
          </a:p>
        </p:txBody>
      </p:sp>
      <p:sp>
        <p:nvSpPr>
          <p:cNvPr id="3" name="内容占位符 2"/>
          <p:cNvSpPr>
            <a:spLocks noGrp="1"/>
          </p:cNvSpPr>
          <p:nvPr>
            <p:ph idx="1"/>
          </p:nvPr>
        </p:nvSpPr>
        <p:spPr/>
        <p:txBody>
          <a:bodyPr/>
          <a:p>
            <a:r>
              <a:rPr lang="en-US" altLang="zh-CN"/>
              <a:t>S = r</a:t>
            </a:r>
            <a:r>
              <a:rPr lang="en-US" altLang="zh-CN">
                <a:latin typeface="Arial" panose="020B0604020202020204" pitchFamily="34" charset="0"/>
                <a:cs typeface="Arial" panose="020B0604020202020204" pitchFamily="34" charset="0"/>
              </a:rPr>
              <a:t>θ (where </a:t>
            </a:r>
            <a:r>
              <a:rPr lang="en-US" altLang="zh-CN">
                <a:latin typeface="Arial" panose="020B0604020202020204" pitchFamily="34" charset="0"/>
                <a:cs typeface="Arial" panose="020B0604020202020204" pitchFamily="34" charset="0"/>
                <a:sym typeface="+mn-ea"/>
              </a:rPr>
              <a:t>θ is in radian measure)</a:t>
            </a:r>
            <a:endParaRPr lang="en-US" altLang="zh-CN">
              <a:latin typeface="Arial" panose="020B0604020202020204" pitchFamily="34" charset="0"/>
              <a:cs typeface="Arial" panose="020B0604020202020204" pitchFamily="34" charset="0"/>
            </a:endParaRPr>
          </a:p>
        </p:txBody>
      </p:sp>
      <p:pic>
        <p:nvPicPr>
          <p:cNvPr id="103" name="图片 102"/>
          <p:cNvPicPr/>
          <p:nvPr/>
        </p:nvPicPr>
        <p:blipFill>
          <a:blip r:embed="rId1"/>
          <a:stretch>
            <a:fillRect/>
          </a:stretch>
        </p:blipFill>
        <p:spPr>
          <a:xfrm>
            <a:off x="965835" y="2583180"/>
            <a:ext cx="5442585" cy="375158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11125" y="1329055"/>
            <a:ext cx="11786235" cy="25571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05130" y="257810"/>
            <a:ext cx="9594850" cy="1736725"/>
          </a:xfrm>
          <a:prstGeom prst="rect">
            <a:avLst/>
          </a:prstGeom>
        </p:spPr>
      </p:pic>
      <p:pic>
        <p:nvPicPr>
          <p:cNvPr id="5" name="图片 4"/>
          <p:cNvPicPr>
            <a:picLocks noChangeAspect="1"/>
          </p:cNvPicPr>
          <p:nvPr/>
        </p:nvPicPr>
        <p:blipFill>
          <a:blip r:embed="rId2"/>
          <a:stretch>
            <a:fillRect/>
          </a:stretch>
        </p:blipFill>
        <p:spPr>
          <a:xfrm>
            <a:off x="920750" y="3615055"/>
            <a:ext cx="8470265" cy="66421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6525" y="1491615"/>
            <a:ext cx="11753215" cy="19862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 name="图片 104"/>
          <p:cNvPicPr/>
          <p:nvPr/>
        </p:nvPicPr>
        <p:blipFill>
          <a:blip r:embed="rId1"/>
          <a:stretch>
            <a:fillRect/>
          </a:stretch>
        </p:blipFill>
        <p:spPr>
          <a:xfrm>
            <a:off x="107315" y="140970"/>
            <a:ext cx="8377555" cy="642112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31800" y="450850"/>
            <a:ext cx="9722485" cy="29781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118110" y="144780"/>
          <a:ext cx="8201660" cy="5401310"/>
        </p:xfrm>
        <a:graphic>
          <a:graphicData uri="http://schemas.openxmlformats.org/presentationml/2006/ole">
            <mc:AlternateContent xmlns:mc="http://schemas.openxmlformats.org/markup-compatibility/2006">
              <mc:Choice xmlns:v="urn:schemas-microsoft-com:vml" Requires="v">
                <p:oleObj spid="_x0000_s5" name="" r:id="rId1" imgW="5600700" imgH="3665220" progId="Paint.Picture">
                  <p:embed/>
                </p:oleObj>
              </mc:Choice>
              <mc:Fallback>
                <p:oleObj name="" r:id="rId1" imgW="5600700" imgH="3665220" progId="Paint.Picture">
                  <p:embed/>
                  <p:pic>
                    <p:nvPicPr>
                      <p:cNvPr id="0" name="图片 4"/>
                      <p:cNvPicPr/>
                      <p:nvPr/>
                    </p:nvPicPr>
                    <p:blipFill>
                      <a:blip r:embed="rId2"/>
                      <a:stretch>
                        <a:fillRect/>
                      </a:stretch>
                    </p:blipFill>
                    <p:spPr>
                      <a:xfrm>
                        <a:off x="118110" y="144780"/>
                        <a:ext cx="8201660" cy="5401310"/>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“radian measure” learning sheet!</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13.4 The Sine Function</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13.3 Radian Measure</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77215" y="4838065"/>
            <a:ext cx="386080" cy="2470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normAutofit/>
          </a:bodyPr>
          <a:p>
            <a:pPr marL="0" indent="0">
              <a:buNone/>
            </a:pPr>
            <a:r>
              <a:rPr lang="en-US" altLang="zh-CN"/>
              <a:t>Sine Function [</a:t>
            </a:r>
            <a:r>
              <a:rPr lang="en-US" altLang="zh-CN">
                <a:sym typeface="+mn-ea"/>
              </a:rPr>
              <a:t>正弦函数]</a:t>
            </a:r>
            <a:r>
              <a:rPr lang="en-US" altLang="zh-CN"/>
              <a:t>: A trigonometric function that describes the relationship between the angles and the lengths of the sides of a right triangle. In a unit circle, it is the y-coordinate of a point on the unit circle corresponding to an angle.</a:t>
            </a:r>
            <a:endParaRPr lang="en-US" altLang="zh-CN"/>
          </a:p>
          <a:p>
            <a:pPr marL="0" indent="0">
              <a:buNone/>
            </a:pPr>
            <a:endParaRPr lang="en-US" altLang="zh-CN"/>
          </a:p>
          <a:p>
            <a:pPr marL="0" indent="0">
              <a:buNone/>
            </a:pPr>
            <a:r>
              <a:rPr lang="en-US" altLang="zh-CN"/>
              <a:t>Sine Curve [</a:t>
            </a:r>
            <a:r>
              <a:rPr lang="en-US" altLang="zh-CN">
                <a:sym typeface="+mn-ea"/>
              </a:rPr>
              <a:t>正弦曲线]</a:t>
            </a:r>
            <a:r>
              <a:rPr lang="en-US" altLang="zh-CN"/>
              <a:t>: The graph of the sine function, which is a smooth, periodic curve that oscillates between -1 and 1. It represents the periodic nature of the sine function.</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64770" y="1507490"/>
          <a:ext cx="11985625" cy="5135245"/>
        </p:xfrm>
        <a:graphic>
          <a:graphicData uri="http://schemas.openxmlformats.org/presentationml/2006/ole">
            <mc:AlternateContent xmlns:mc="http://schemas.openxmlformats.org/markup-compatibility/2006">
              <mc:Choice xmlns:v="urn:schemas-microsoft-com:vml" Requires="v">
                <p:oleObj spid="_x0000_s3" name="" r:id="rId1" imgW="11322050" imgH="4940300" progId="Paint.Picture">
                  <p:embed/>
                </p:oleObj>
              </mc:Choice>
              <mc:Fallback>
                <p:oleObj name="" r:id="rId1" imgW="11322050" imgH="4940300" progId="Paint.Picture">
                  <p:embed/>
                  <p:pic>
                    <p:nvPicPr>
                      <p:cNvPr id="0" name="图片 2"/>
                      <p:cNvPicPr/>
                      <p:nvPr/>
                    </p:nvPicPr>
                    <p:blipFill>
                      <a:blip r:embed="rId2"/>
                      <a:stretch>
                        <a:fillRect/>
                      </a:stretch>
                    </p:blipFill>
                    <p:spPr>
                      <a:xfrm>
                        <a:off x="64770" y="1507490"/>
                        <a:ext cx="11985625" cy="5135245"/>
                      </a:xfrm>
                      <a:prstGeom prst="rect">
                        <a:avLst/>
                      </a:prstGeom>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66395" y="1505585"/>
            <a:ext cx="11076305" cy="15290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57480" y="1464310"/>
          <a:ext cx="11826875" cy="4366895"/>
        </p:xfrm>
        <a:graphic>
          <a:graphicData uri="http://schemas.openxmlformats.org/presentationml/2006/ole">
            <mc:AlternateContent xmlns:mc="http://schemas.openxmlformats.org/markup-compatibility/2006">
              <mc:Choice xmlns:v="urn:schemas-microsoft-com:vml" Requires="v">
                <p:oleObj spid="_x0000_s3" name="" r:id="rId1" imgW="11607800" imgH="4210050" progId="Paint.Picture">
                  <p:embed/>
                </p:oleObj>
              </mc:Choice>
              <mc:Fallback>
                <p:oleObj name="" r:id="rId1" imgW="11607800" imgH="4210050" progId="Paint.Picture">
                  <p:embed/>
                  <p:pic>
                    <p:nvPicPr>
                      <p:cNvPr id="0" name="图片 2"/>
                      <p:cNvPicPr/>
                      <p:nvPr/>
                    </p:nvPicPr>
                    <p:blipFill>
                      <a:blip r:embed="rId2"/>
                      <a:stretch>
                        <a:fillRect/>
                      </a:stretch>
                    </p:blipFill>
                    <p:spPr>
                      <a:xfrm>
                        <a:off x="157480" y="1464310"/>
                        <a:ext cx="11826875" cy="4366895"/>
                      </a:xfrm>
                      <a:prstGeom prst="rect">
                        <a:avLst/>
                      </a:prstGeom>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2885" y="1659890"/>
            <a:ext cx="11167745" cy="29756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58750" y="1287145"/>
          <a:ext cx="10835005" cy="5408295"/>
        </p:xfrm>
        <a:graphic>
          <a:graphicData uri="http://schemas.openxmlformats.org/presentationml/2006/ole">
            <mc:AlternateContent xmlns:mc="http://schemas.openxmlformats.org/markup-compatibility/2006">
              <mc:Choice xmlns:v="urn:schemas-microsoft-com:vml" Requires="v">
                <p:oleObj spid="_x0000_s3" name="" r:id="rId1" imgW="10826750" imgH="5403850" progId="Paint.Picture">
                  <p:embed/>
                </p:oleObj>
              </mc:Choice>
              <mc:Fallback>
                <p:oleObj name="" r:id="rId1" imgW="10826750" imgH="5403850" progId="Paint.Picture">
                  <p:embed/>
                  <p:pic>
                    <p:nvPicPr>
                      <p:cNvPr id="0" name="图片 2"/>
                      <p:cNvPicPr/>
                      <p:nvPr/>
                    </p:nvPicPr>
                    <p:blipFill>
                      <a:blip r:embed="rId2"/>
                      <a:stretch>
                        <a:fillRect/>
                      </a:stretch>
                    </p:blipFill>
                    <p:spPr>
                      <a:xfrm>
                        <a:off x="158750" y="1287145"/>
                        <a:ext cx="10835005" cy="5408295"/>
                      </a:xfrm>
                      <a:prstGeom prst="rect">
                        <a:avLst/>
                      </a:prstGeom>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1760" y="1737360"/>
            <a:ext cx="11582400" cy="33832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71475" y="174625"/>
            <a:ext cx="9150350" cy="64071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94640" y="1478280"/>
            <a:ext cx="11391900" cy="30734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91770" y="1497330"/>
            <a:ext cx="11708765" cy="1767840"/>
          </a:xfrm>
          <a:prstGeom prst="rect">
            <a:avLst/>
          </a:prstGeom>
        </p:spPr>
      </p:pic>
      <p:pic>
        <p:nvPicPr>
          <p:cNvPr id="5" name="图片 4"/>
          <p:cNvPicPr>
            <a:picLocks noChangeAspect="1"/>
          </p:cNvPicPr>
          <p:nvPr/>
        </p:nvPicPr>
        <p:blipFill>
          <a:blip r:embed="rId2"/>
          <a:stretch>
            <a:fillRect/>
          </a:stretch>
        </p:blipFill>
        <p:spPr>
          <a:xfrm>
            <a:off x="702310" y="3730625"/>
            <a:ext cx="5650865" cy="2921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3510" y="1779270"/>
            <a:ext cx="11561445" cy="13157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15265" y="1315720"/>
            <a:ext cx="11009630" cy="207391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4145" y="1519555"/>
            <a:ext cx="11751945" cy="12020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0180" y="346710"/>
            <a:ext cx="10515600" cy="920750"/>
          </a:xfrm>
        </p:spPr>
        <p:txBody>
          <a:bodyPr/>
          <a:p>
            <a:r>
              <a:rPr lang="en-US" altLang="zh-CN"/>
              <a:t>Transformation of the Sine Function</a:t>
            </a:r>
            <a:endParaRPr lang="en-US" altLang="zh-CN"/>
          </a:p>
        </p:txBody>
      </p:sp>
      <p:sp>
        <p:nvSpPr>
          <p:cNvPr id="3" name="内容占位符 2"/>
          <p:cNvSpPr>
            <a:spLocks noGrp="1"/>
          </p:cNvSpPr>
          <p:nvPr>
            <p:ph idx="1"/>
          </p:nvPr>
        </p:nvSpPr>
        <p:spPr/>
        <p:txBody>
          <a:bodyPr/>
          <a:p>
            <a:endParaRPr lang="zh-CN" altLang="en-US"/>
          </a:p>
        </p:txBody>
      </p:sp>
      <mc:AlternateContent xmlns:mc="http://schemas.openxmlformats.org/markup-compatibility/2006" xmlns:a14="http://schemas.microsoft.com/office/drawing/2010/main">
        <mc:Choice Requires="a14">
          <p:graphicFrame>
            <p:nvGraphicFramePr>
              <p:cNvPr id="4" name="表格 3"/>
              <p:cNvGraphicFramePr/>
              <p:nvPr>
                <p:custDataLst>
                  <p:tags r:id="rId1"/>
                </p:custDataLst>
              </p:nvPr>
            </p:nvGraphicFramePr>
            <p:xfrm>
              <a:off x="133350" y="1509395"/>
              <a:ext cx="11833860" cy="5094605"/>
            </p:xfrm>
            <a:graphic>
              <a:graphicData uri="http://schemas.openxmlformats.org/drawingml/2006/table">
                <a:tbl>
                  <a:tblPr firstRow="1" bandRow="1">
                    <a:tableStyleId>{5C22544A-7EE6-4342-B048-85BDC9FD1C3A}</a:tableStyleId>
                  </a:tblPr>
                  <a:tblGrid>
                    <a:gridCol w="6917055"/>
                    <a:gridCol w="4916805"/>
                  </a:tblGrid>
                  <a:tr h="1220470">
                    <a:tc>
                      <a:txBody>
                        <a:bodyPr/>
                        <a:p>
                          <a:pPr>
                            <a:buNone/>
                          </a:pPr>
                          <a:r>
                            <a:rPr lang="en-US" altLang="zh-CN" sz="2400"/>
                            <a:t>Transformation of the parent function</a:t>
                          </a:r>
                          <a:endParaRPr lang="en-US" altLang="zh-CN" sz="2400"/>
                        </a:p>
                        <a:p>
                          <a:pPr>
                            <a:buNone/>
                          </a:pPr>
                          <a14:m>
                            <m:oMathPara xmlns:m="http://schemas.openxmlformats.org/officeDocument/2006/math">
                              <m:oMathParaPr>
                                <m:jc m:val="left"/>
                              </m:oMathParaPr>
                              <m:oMath xmlns:m="http://schemas.openxmlformats.org/officeDocument/2006/math">
                                <m:r>
                                  <a:rPr lang="en-US" altLang="zh-CN" sz="2400" i="1">
                                    <a:latin typeface="Cambria Math" panose="02040503050406030204" charset="0"/>
                                    <a:cs typeface="Cambria Math" panose="02040503050406030204" charset="0"/>
                                  </a:rPr>
                                  <m:t>𝒇</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𝒙</m:t>
                                </m:r>
                                <m:r>
                                  <a:rPr lang="en-US" altLang="zh-CN" sz="2400" i="1">
                                    <a:latin typeface="Cambria Math" panose="02040503050406030204" charset="0"/>
                                    <a:cs typeface="Cambria Math" panose="02040503050406030204" charset="0"/>
                                  </a:rPr>
                                  <m:t>) = </m:t>
                                </m:r>
                                <m:r>
                                  <a:rPr lang="en-US" altLang="zh-CN" sz="2400" i="1">
                                    <a:latin typeface="Cambria Math" panose="02040503050406030204" charset="0"/>
                                    <a:cs typeface="Cambria Math" panose="02040503050406030204" charset="0"/>
                                  </a:rPr>
                                  <m:t>𝒂𝒔𝒊𝒏</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𝒃</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𝒙</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𝒄</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𝒅</m:t>
                                </m:r>
                              </m:oMath>
                            </m:oMathPara>
                          </a14:m>
                          <a:endParaRPr lang="en-US" altLang="zh-CN" sz="2400" i="1">
                            <a:latin typeface="Cambria Math" panose="02040503050406030204" charset="0"/>
                            <a:cs typeface="Cambria Math" panose="02040503050406030204" charset="0"/>
                          </a:endParaRPr>
                        </a:p>
                      </a:txBody>
                      <a:tcPr/>
                    </a:tc>
                    <a:tc>
                      <a:txBody>
                        <a:bodyPr/>
                        <a:p>
                          <a:pPr>
                            <a:buNone/>
                          </a:pPr>
                          <a:r>
                            <a:rPr lang="en-US" altLang="zh-CN" sz="2400"/>
                            <a:t>Characteristics of the Transformed Function</a:t>
                          </a:r>
                          <a:endParaRPr lang="en-US" altLang="zh-CN" sz="2400"/>
                        </a:p>
                      </a:txBody>
                      <a:tcPr/>
                    </a:tc>
                  </a:tr>
                  <a:tr h="996315">
                    <a:tc>
                      <a:txBody>
                        <a:bodyPr/>
                        <a:p>
                          <a:pPr>
                            <a:buNone/>
                          </a:pPr>
                          <a:r>
                            <a:rPr lang="en-US" altLang="zh-CN" sz="2400"/>
                            <a:t>|a| gives the vertical stretch/compression factor, if a &lt; 0 there is also a vertical reflection in the x-axis.</a:t>
                          </a:r>
                          <a:endParaRPr lang="en-US" altLang="zh-CN" sz="2400"/>
                        </a:p>
                      </a:txBody>
                      <a:tcPr/>
                    </a:tc>
                    <a:tc>
                      <a:txBody>
                        <a:bodyPr/>
                        <a:p>
                          <a:pPr>
                            <a:buNone/>
                          </a:pPr>
                          <a:r>
                            <a:rPr lang="en-US" altLang="zh-CN" sz="2400">
                              <a:sym typeface="+mn-ea"/>
                            </a:rPr>
                            <a:t>|a| gives the amplitude</a:t>
                          </a:r>
                          <a:endParaRPr lang="en-US" altLang="zh-CN" sz="2400">
                            <a:sym typeface="+mn-ea"/>
                          </a:endParaRPr>
                        </a:p>
                        <a:p>
                          <a:pPr>
                            <a:buNone/>
                          </a:pPr>
                          <a:r>
                            <a:rPr lang="en-US" altLang="zh-CN" sz="2400">
                              <a:sym typeface="+mn-ea"/>
                            </a:rPr>
                            <a:t>a = </a:t>
                          </a:r>
                          <a14:m>
                            <m:oMath xmlns:m="http://schemas.openxmlformats.org/officeDocument/2006/math">
                              <m:f>
                                <m:fPr>
                                  <m:ctrlPr>
                                    <a:rPr lang="en-US" altLang="zh-CN" sz="2400" i="1">
                                      <a:latin typeface="Cambria Math" panose="02040503050406030204" charset="0"/>
                                      <a:cs typeface="Cambria Math" panose="02040503050406030204" charset="0"/>
                                      <a:sym typeface="+mn-ea"/>
                                    </a:rPr>
                                  </m:ctrlPr>
                                </m:fPr>
                                <m:num>
                                  <m:r>
                                    <a:rPr lang="en-US" altLang="zh-CN" sz="2400" i="1">
                                      <a:latin typeface="Cambria Math" panose="02040503050406030204" charset="0"/>
                                      <a:cs typeface="Cambria Math" panose="02040503050406030204" charset="0"/>
                                      <a:sym typeface="+mn-ea"/>
                                    </a:rPr>
                                    <m:t>𝑚𝑎𝑥</m:t>
                                  </m:r>
                                  <m:r>
                                    <a:rPr lang="en-US" altLang="zh-CN" sz="2400" i="1">
                                      <a:latin typeface="Cambria Math" panose="02040503050406030204" charset="0"/>
                                      <a:cs typeface="Cambria Math" panose="02040503050406030204" charset="0"/>
                                      <a:sym typeface="+mn-ea"/>
                                    </a:rPr>
                                    <m:t> </m:t>
                                  </m:r>
                                  <m:r>
                                    <a:rPr lang="en-US" altLang="zh-CN" sz="2400" i="1">
                                      <a:latin typeface="Cambria Math" panose="02040503050406030204" charset="0"/>
                                      <a:cs typeface="Cambria Math" panose="02040503050406030204" charset="0"/>
                                      <a:sym typeface="+mn-ea"/>
                                    </a:rPr>
                                    <m:t>−</m:t>
                                  </m:r>
                                  <m:r>
                                    <a:rPr lang="en-US" altLang="zh-CN" sz="2400" i="1">
                                      <a:latin typeface="Cambria Math" panose="02040503050406030204" charset="0"/>
                                      <a:cs typeface="Cambria Math" panose="02040503050406030204" charset="0"/>
                                      <a:sym typeface="+mn-ea"/>
                                    </a:rPr>
                                    <m:t> </m:t>
                                  </m:r>
                                  <m:r>
                                    <a:rPr lang="en-US" altLang="zh-CN" sz="2400" i="1">
                                      <a:latin typeface="Cambria Math" panose="02040503050406030204" charset="0"/>
                                      <a:cs typeface="Cambria Math" panose="02040503050406030204" charset="0"/>
                                      <a:sym typeface="+mn-ea"/>
                                    </a:rPr>
                                    <m:t>𝑚𝑖𝑛</m:t>
                                  </m:r>
                                </m:num>
                                <m:den>
                                  <m:r>
                                    <a:rPr lang="en-US" altLang="zh-CN" sz="2400" i="1">
                                      <a:latin typeface="Cambria Math" panose="02040503050406030204" charset="0"/>
                                      <a:cs typeface="Cambria Math" panose="02040503050406030204" charset="0"/>
                                      <a:sym typeface="+mn-ea"/>
                                    </a:rPr>
                                    <m:t>2</m:t>
                                  </m:r>
                                </m:den>
                              </m:f>
                            </m:oMath>
                          </a14:m>
                          <a:endParaRPr lang="en-US" altLang="zh-CN" sz="2400">
                            <a:sym typeface="+mn-ea"/>
                          </a:endParaRPr>
                        </a:p>
                      </a:txBody>
                      <a:tcPr/>
                    </a:tc>
                  </a:tr>
                  <a:tr h="1043940">
                    <a:tc>
                      <a:txBody>
                        <a:bodyPr/>
                        <a:p>
                          <a:pPr>
                            <a:buNone/>
                          </a:pPr>
                          <a14:m>
                            <m:oMath xmlns:m="http://schemas.openxmlformats.org/officeDocument/2006/math">
                              <m:r>
                                <a:rPr lang="en-US" altLang="zh-CN" sz="2400" i="1">
                                  <a:latin typeface="Cambria Math" panose="02040503050406030204" charset="0"/>
                                  <a:cs typeface="Cambria Math" panose="02040503050406030204" charset="0"/>
                                </a:rPr>
                                <m:t>|</m:t>
                              </m:r>
                              <m:f>
                                <m:fPr>
                                  <m:ctrlPr>
                                    <a:rPr lang="en-US" altLang="zh-CN" sz="2400" i="1">
                                      <a:latin typeface="Cambria Math" panose="02040503050406030204" charset="0"/>
                                      <a:cs typeface="Cambria Math" panose="02040503050406030204" charset="0"/>
                                    </a:rPr>
                                  </m:ctrlPr>
                                </m:fPr>
                                <m:num>
                                  <m:r>
                                    <a:rPr lang="en-US" altLang="zh-CN" sz="2400" i="1">
                                      <a:latin typeface="Cambria Math" panose="02040503050406030204" charset="0"/>
                                      <a:cs typeface="Cambria Math" panose="02040503050406030204" charset="0"/>
                                    </a:rPr>
                                    <m:t>1</m:t>
                                  </m:r>
                                </m:num>
                                <m:den>
                                  <m:r>
                                    <a:rPr lang="en-US" altLang="zh-CN" sz="2400" i="1">
                                      <a:latin typeface="Cambria Math" panose="02040503050406030204" charset="0"/>
                                      <a:cs typeface="Cambria Math" panose="02040503050406030204" charset="0"/>
                                    </a:rPr>
                                    <m:t>𝑏</m:t>
                                  </m:r>
                                </m:den>
                              </m:f>
                            </m:oMath>
                          </a14:m>
                          <a:r>
                            <a:rPr lang="en-US" altLang="zh-CN" sz="2400"/>
                            <a:t>| gives the horizontal stretch/compression factor, if b &lt; 0 there is also a horizontal reflection in the y-axis.</a:t>
                          </a:r>
                          <a:endParaRPr lang="en-US" altLang="zh-CN" sz="2400"/>
                        </a:p>
                      </a:txBody>
                      <a:tcPr/>
                    </a:tc>
                    <a:tc>
                      <a:txBody>
                        <a:bodyPr/>
                        <a:p>
                          <a:pPr>
                            <a:buNone/>
                          </a:pPr>
                          <a14:m>
                            <m:oMath xmlns:m="http://schemas.openxmlformats.org/officeDocument/2006/math">
                              <m:f>
                                <m:fPr>
                                  <m:ctrlPr>
                                    <a:rPr lang="en-US" altLang="zh-CN" sz="2400" i="1">
                                      <a:latin typeface="Cambria Math" panose="02040503050406030204" charset="0"/>
                                      <a:cs typeface="Cambria Math" panose="02040503050406030204" charset="0"/>
                                    </a:rPr>
                                  </m:ctrlPr>
                                </m:fPr>
                                <m:num>
                                  <m:r>
                                    <a:rPr lang="en-US" altLang="zh-CN" sz="2400" i="1">
                                      <a:latin typeface="Cambria Math" panose="02040503050406030204" charset="0"/>
                                      <a:cs typeface="Cambria Math" panose="02040503050406030204" charset="0"/>
                                    </a:rPr>
                                    <m:t>2</m:t>
                                  </m:r>
                                  <m:r>
                                    <a:rPr lang="en-US" altLang="zh-CN" sz="2400" i="1">
                                      <a:latin typeface="Cambria Math" panose="02040503050406030204" charset="0"/>
                                      <a:cs typeface="Cambria Math" panose="02040503050406030204" charset="0"/>
                                    </a:rPr>
                                    <m:t>𝜋</m:t>
                                  </m:r>
                                </m:num>
                                <m:den>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𝑏</m:t>
                                  </m:r>
                                  <m:r>
                                    <a:rPr lang="en-US" altLang="zh-CN" sz="2400" i="1">
                                      <a:latin typeface="Cambria Math" panose="02040503050406030204" charset="0"/>
                                      <a:cs typeface="Cambria Math" panose="02040503050406030204" charset="0"/>
                                    </a:rPr>
                                    <m:t>|</m:t>
                                  </m:r>
                                </m:den>
                              </m:f>
                            </m:oMath>
                          </a14:m>
                          <a:r>
                            <a:rPr lang="en-US" altLang="zh-CN" sz="2400"/>
                            <a:t> gives the period. Note that tangent uses </a:t>
                          </a:r>
                          <a14:m>
                            <m:oMath xmlns:m="http://schemas.openxmlformats.org/officeDocument/2006/math">
                              <m:r>
                                <a:rPr lang="en-US" altLang="zh-CN" sz="2400" i="1">
                                  <a:latin typeface="Cambria Math" panose="02040503050406030204" charset="0"/>
                                  <a:ea typeface="MS Mincho" charset="0"/>
                                  <a:cs typeface="Cambria Math" panose="02040503050406030204" charset="0"/>
                                </a:rPr>
                                <m:t>𝜋</m:t>
                              </m:r>
                            </m:oMath>
                          </a14:m>
                          <a:endParaRPr lang="en-US" altLang="zh-CN" sz="2400" i="1">
                            <a:latin typeface="Cambria Math" panose="02040503050406030204" charset="0"/>
                            <a:ea typeface="MS Mincho" charset="0"/>
                            <a:cs typeface="Cambria Math" panose="02040503050406030204" charset="0"/>
                          </a:endParaRPr>
                        </a:p>
                      </a:txBody>
                      <a:tcPr/>
                    </a:tc>
                  </a:tr>
                  <a:tr h="465455">
                    <a:tc>
                      <a:txBody>
                        <a:bodyPr/>
                        <a:p>
                          <a:pPr>
                            <a:buNone/>
                          </a:pPr>
                          <a:r>
                            <a:rPr lang="en-US" altLang="zh-CN" sz="2400"/>
                            <a:t>c gives the horizontal translation. c&gt; 0 left, c&lt;0 right</a:t>
                          </a:r>
                          <a:endParaRPr lang="en-US" altLang="zh-CN" sz="2400"/>
                        </a:p>
                      </a:txBody>
                      <a:tcPr/>
                    </a:tc>
                    <a:tc>
                      <a:txBody>
                        <a:bodyPr/>
                        <a:p>
                          <a:pPr>
                            <a:buNone/>
                          </a:pPr>
                          <a:r>
                            <a:rPr lang="en-US" altLang="zh-CN" sz="2400">
                              <a:sym typeface="+mn-ea"/>
                            </a:rPr>
                            <a:t>c gives the horizontal translation.</a:t>
                          </a:r>
                          <a:endParaRPr lang="en-US" altLang="zh-CN" sz="2400">
                            <a:sym typeface="+mn-ea"/>
                          </a:endParaRPr>
                        </a:p>
                      </a:txBody>
                      <a:tcPr/>
                    </a:tc>
                  </a:tr>
                  <a:tr h="1368425">
                    <a:tc>
                      <a:txBody>
                        <a:bodyPr/>
                        <a:p>
                          <a:pPr>
                            <a:buNone/>
                          </a:pPr>
                          <a:r>
                            <a:rPr lang="en-US" altLang="zh-CN" sz="2400"/>
                            <a:t>d gives the vertical translation. d&gt;0 up, d&lt;0 down</a:t>
                          </a:r>
                          <a:endParaRPr lang="en-US" altLang="zh-CN" sz="2400"/>
                        </a:p>
                      </a:txBody>
                      <a:tcPr/>
                    </a:tc>
                    <a:tc>
                      <a:txBody>
                        <a:bodyPr/>
                        <a:p>
                          <a:pPr>
                            <a:buNone/>
                          </a:pPr>
                          <a:r>
                            <a:rPr lang="en-US" altLang="zh-CN" sz="2400"/>
                            <a:t>y  = d gives the Midline</a:t>
                          </a:r>
                          <a:endParaRPr lang="en-US" altLang="zh-CN" sz="2400"/>
                        </a:p>
                        <a:p>
                          <a:pPr>
                            <a:buNone/>
                          </a:pPr>
                          <a:r>
                            <a:rPr lang="en-US" altLang="zh-CN" sz="2400">
                              <a:sym typeface="+mn-ea"/>
                            </a:rPr>
                            <a:t>Midline = </a:t>
                          </a:r>
                          <a14:m>
                            <m:oMath xmlns:m="http://schemas.openxmlformats.org/officeDocument/2006/math">
                              <m:f>
                                <m:fPr>
                                  <m:ctrlPr>
                                    <a:rPr lang="en-US" altLang="zh-CN" sz="2400" i="1">
                                      <a:latin typeface="Cambria Math" panose="02040503050406030204" charset="0"/>
                                      <a:cs typeface="Cambria Math" panose="02040503050406030204" charset="0"/>
                                      <a:sym typeface="+mn-ea"/>
                                    </a:rPr>
                                  </m:ctrlPr>
                                </m:fPr>
                                <m:num>
                                  <m:r>
                                    <a:rPr lang="en-US" altLang="zh-CN" sz="2400" i="1">
                                      <a:latin typeface="Cambria Math" panose="02040503050406030204" charset="0"/>
                                      <a:cs typeface="Cambria Math" panose="02040503050406030204" charset="0"/>
                                      <a:sym typeface="+mn-ea"/>
                                    </a:rPr>
                                    <m:t>𝑚𝑎𝑥</m:t>
                                  </m:r>
                                  <m:r>
                                    <a:rPr lang="en-US" altLang="zh-CN" sz="2400" i="1">
                                      <a:latin typeface="Cambria Math" panose="02040503050406030204" charset="0"/>
                                      <a:cs typeface="Cambria Math" panose="02040503050406030204" charset="0"/>
                                      <a:sym typeface="+mn-ea"/>
                                    </a:rPr>
                                    <m:t> + </m:t>
                                  </m:r>
                                  <m:r>
                                    <a:rPr lang="en-US" altLang="zh-CN" sz="2400" i="1">
                                      <a:latin typeface="Cambria Math" panose="02040503050406030204" charset="0"/>
                                      <a:cs typeface="Cambria Math" panose="02040503050406030204" charset="0"/>
                                      <a:sym typeface="+mn-ea"/>
                                    </a:rPr>
                                    <m:t>𝑚𝑖𝑛</m:t>
                                  </m:r>
                                </m:num>
                                <m:den>
                                  <m:r>
                                    <a:rPr lang="en-US" altLang="zh-CN" sz="2400" i="1">
                                      <a:latin typeface="Cambria Math" panose="02040503050406030204" charset="0"/>
                                      <a:cs typeface="Cambria Math" panose="02040503050406030204" charset="0"/>
                                      <a:sym typeface="+mn-ea"/>
                                    </a:rPr>
                                    <m:t>2</m:t>
                                  </m:r>
                                </m:den>
                              </m:f>
                            </m:oMath>
                          </a14:m>
                          <a:endParaRPr lang="en-US" altLang="zh-CN" sz="2400">
                            <a:sym typeface="+mn-ea"/>
                          </a:endParaRPr>
                        </a:p>
                        <a:p>
                          <a:pPr>
                            <a:buNone/>
                          </a:pPr>
                          <a:endParaRPr lang="en-US" altLang="zh-CN" sz="2400"/>
                        </a:p>
                      </a:txBody>
                      <a:tcPr/>
                    </a:tc>
                  </a:tr>
                </a:tbl>
              </a:graphicData>
            </a:graphic>
          </p:graphicFrame>
        </mc:Choice>
        <mc:Fallback xmlns="">
          <p:graphicFrame>
            <p:nvGraphicFramePr>
              <p:cNvPr id="4" name="表格 3"/>
              <p:cNvGraphicFramePr/>
              <p:nvPr>
                <p:custDataLst>
                  <p:tags r:id="rId2"/>
                </p:custDataLst>
              </p:nvPr>
            </p:nvGraphicFramePr>
            <p:xfrm>
              <a:off x="133350" y="1509395"/>
              <a:ext cx="11833860" cy="5094605"/>
            </p:xfrm>
            <a:graphic>
              <a:graphicData uri="http://schemas.openxmlformats.org/drawingml/2006/table">
                <a:tbl>
                  <a:tblPr firstRow="1" bandRow="1">
                    <a:tableStyleId>{5C22544A-7EE6-4342-B048-85BDC9FD1C3A}</a:tableStyleId>
                  </a:tblPr>
                  <a:tblGrid>
                    <a:gridCol w="6917055"/>
                    <a:gridCol w="4916805"/>
                  </a:tblGrid>
                  <a:tr h="1220470">
                    <a:tc>
                      <a:txBody>
                        <a:bodyPr/>
                        <a:lstStyle/>
                        <a:p>
                          <a:endParaRPr lang="zh-CN"/>
                        </a:p>
                      </a:txBody>
                      <a:tcPr>
                        <a:blipFill>
                          <a:blip r:embed="rId3"/>
                        </a:blipFill>
                      </a:tcPr>
                    </a:tc>
                    <a:tc>
                      <a:txBody>
                        <a:bodyPr/>
                        <a:p>
                          <a:pPr>
                            <a:buNone/>
                          </a:pPr>
                          <a:r>
                            <a:rPr lang="en-US" altLang="zh-CN" sz="2400"/>
                            <a:t>Characteristics of the Transformed Function</a:t>
                          </a:r>
                          <a:endParaRPr lang="en-US" altLang="zh-CN" sz="2400"/>
                        </a:p>
                      </a:txBody>
                      <a:tcPr/>
                    </a:tc>
                  </a:tr>
                  <a:tr h="996315">
                    <a:tc>
                      <a:txBody>
                        <a:bodyPr/>
                        <a:p>
                          <a:pPr>
                            <a:buNone/>
                          </a:pPr>
                          <a:r>
                            <a:rPr lang="en-US" altLang="zh-CN" sz="2400"/>
                            <a:t>|a| gives the vertical stretch/compression factor, if a &lt; 0 there is also a vertical reflection in the x-axis.</a:t>
                          </a:r>
                          <a:endParaRPr lang="en-US" altLang="zh-CN" sz="2400"/>
                        </a:p>
                      </a:txBody>
                      <a:tcPr/>
                    </a:tc>
                    <a:tc>
                      <a:txBody>
                        <a:bodyPr/>
                        <a:lstStyle/>
                        <a:p>
                          <a:endParaRPr lang="zh-CN"/>
                        </a:p>
                      </a:txBody>
                      <a:tcPr>
                        <a:blipFill>
                          <a:blip r:embed="rId3"/>
                        </a:blipFill>
                      </a:tcPr>
                    </a:tc>
                  </a:tr>
                  <a:tr h="1043940">
                    <a:tc>
                      <a:txBody>
                        <a:bodyPr/>
                        <a:lstStyle/>
                        <a:p>
                          <a:endParaRPr lang="zh-CN"/>
                        </a:p>
                      </a:txBody>
                      <a:tcPr>
                        <a:blipFill>
                          <a:blip r:embed="rId3"/>
                        </a:blipFill>
                      </a:tcPr>
                    </a:tc>
                    <a:tc>
                      <a:txBody>
                        <a:bodyPr/>
                        <a:lstStyle/>
                        <a:p>
                          <a:endParaRPr lang="zh-CN"/>
                        </a:p>
                      </a:txBody>
                      <a:tcPr>
                        <a:blipFill>
                          <a:blip r:embed="rId3"/>
                        </a:blipFill>
                      </a:tcPr>
                    </a:tc>
                  </a:tr>
                  <a:tr h="465455">
                    <a:tc>
                      <a:txBody>
                        <a:bodyPr/>
                        <a:p>
                          <a:pPr>
                            <a:buNone/>
                          </a:pPr>
                          <a:r>
                            <a:rPr lang="en-US" altLang="zh-CN" sz="2400"/>
                            <a:t>c gives the horizontal translation. c&gt; 0 left, c&lt;0 right</a:t>
                          </a:r>
                          <a:endParaRPr lang="en-US" altLang="zh-CN" sz="2400"/>
                        </a:p>
                      </a:txBody>
                      <a:tcPr/>
                    </a:tc>
                    <a:tc>
                      <a:txBody>
                        <a:bodyPr/>
                        <a:p>
                          <a:pPr>
                            <a:buNone/>
                          </a:pPr>
                          <a:r>
                            <a:rPr lang="en-US" altLang="zh-CN" sz="2400">
                              <a:sym typeface="+mn-ea"/>
                            </a:rPr>
                            <a:t>c gives the horizontal translation.</a:t>
                          </a:r>
                          <a:endParaRPr lang="en-US" altLang="zh-CN" sz="2400">
                            <a:sym typeface="+mn-ea"/>
                          </a:endParaRPr>
                        </a:p>
                      </a:txBody>
                      <a:tcPr/>
                    </a:tc>
                  </a:tr>
                  <a:tr h="1368425">
                    <a:tc>
                      <a:txBody>
                        <a:bodyPr/>
                        <a:p>
                          <a:pPr>
                            <a:buNone/>
                          </a:pPr>
                          <a:r>
                            <a:rPr lang="en-US" altLang="zh-CN" sz="2400"/>
                            <a:t>d gives the vertical translation. d&gt;0 up, d&lt;0 down</a:t>
                          </a:r>
                          <a:endParaRPr lang="en-US" altLang="zh-CN" sz="2400"/>
                        </a:p>
                      </a:txBody>
                      <a:tcPr/>
                    </a:tc>
                    <a:tc>
                      <a:txBody>
                        <a:bodyPr/>
                        <a:lstStyle/>
                        <a:p>
                          <a:endParaRPr lang="zh-CN"/>
                        </a:p>
                      </a:txBody>
                      <a:tcPr>
                        <a:blipFill>
                          <a:blip r:embed="rId3"/>
                        </a:blipFill>
                      </a:tcPr>
                    </a:tc>
                  </a:tr>
                </a:tbl>
              </a:graphicData>
            </a:graphic>
          </p:graphicFrame>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sine function learning sheet!</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13.5 The Cosine Function</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13.4 The Sine Function</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77215" y="4838065"/>
            <a:ext cx="386080" cy="24701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normAutofit/>
          </a:bodyPr>
          <a:p>
            <a:pPr marL="0" indent="0">
              <a:buNone/>
            </a:pPr>
            <a:r>
              <a:rPr lang="en-US" altLang="zh-CN"/>
              <a:t>Cosine Function [</a:t>
            </a:r>
            <a:r>
              <a:rPr lang="en-US" altLang="zh-CN">
                <a:sym typeface="+mn-ea"/>
              </a:rPr>
              <a:t>余弦函数]</a:t>
            </a:r>
            <a:r>
              <a:rPr lang="en-US" altLang="zh-CN"/>
              <a:t>: </a:t>
            </a:r>
            <a:r>
              <a:rPr lang="en-US" altLang="zh-CN">
                <a:sym typeface="+mn-ea"/>
              </a:rPr>
              <a:t>A trigonometric function that is equal to the ratio of the side adjacent to an acute angle (in a right-angled triangle) to the hypotenuse.</a:t>
            </a:r>
            <a:endParaRPr lang="en-US" altLang="zh-CN"/>
          </a:p>
          <a:p>
            <a:pPr marL="0" indent="0">
              <a:buNone/>
            </a:pPr>
            <a:endParaRPr lang="en-US" altLang="zh-CN"/>
          </a:p>
          <a:p>
            <a:pPr marL="0" indent="0">
              <a:buNone/>
            </a:pPr>
            <a:endParaRPr lang="en-US" altLang="zh-CN"/>
          </a:p>
          <a:p>
            <a:pPr marL="0" indent="0">
              <a:buNone/>
            </a:pPr>
            <a:r>
              <a:rPr lang="en-US" altLang="zh-CN"/>
              <a:t>Cosine Curve [</a:t>
            </a:r>
            <a:r>
              <a:rPr lang="en-US" altLang="zh-CN">
                <a:sym typeface="+mn-ea"/>
              </a:rPr>
              <a:t>余弦曲线]</a:t>
            </a:r>
            <a:r>
              <a:rPr lang="en-US" altLang="zh-CN"/>
              <a:t>: The graph of the cosine function, which oscillates between -1 and 1 with a period of 2π.</a:t>
            </a:r>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255905" y="1380490"/>
          <a:ext cx="11222355" cy="5173345"/>
        </p:xfrm>
        <a:graphic>
          <a:graphicData uri="http://schemas.openxmlformats.org/presentationml/2006/ole">
            <mc:AlternateContent xmlns:mc="http://schemas.openxmlformats.org/markup-compatibility/2006">
              <mc:Choice xmlns:v="urn:schemas-microsoft-com:vml" Requires="v">
                <p:oleObj spid="_x0000_s5" name="" r:id="rId1" imgW="8928100" imgH="4057650" progId="Paint.Picture">
                  <p:embed/>
                </p:oleObj>
              </mc:Choice>
              <mc:Fallback>
                <p:oleObj name="" r:id="rId1" imgW="8928100" imgH="4057650" progId="Paint.Picture">
                  <p:embed/>
                  <p:pic>
                    <p:nvPicPr>
                      <p:cNvPr id="0" name="图片 4"/>
                      <p:cNvPicPr/>
                      <p:nvPr/>
                    </p:nvPicPr>
                    <p:blipFill>
                      <a:blip r:embed="rId2"/>
                      <a:stretch>
                        <a:fillRect/>
                      </a:stretch>
                    </p:blipFill>
                    <p:spPr>
                      <a:xfrm>
                        <a:off x="255905" y="1380490"/>
                        <a:ext cx="11222355" cy="5173345"/>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58775" y="1549400"/>
            <a:ext cx="11154410" cy="394906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7320" y="1486535"/>
            <a:ext cx="11885930" cy="29146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2245" y="1313180"/>
            <a:ext cx="10635615" cy="154876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04470" y="387985"/>
            <a:ext cx="8567420" cy="119824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cosine function learning sheet!</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13.6 The Tangent Function and Reciprocal Trigonometric Functions</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13.5 The Cosine Function</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77215" y="4838065"/>
            <a:ext cx="386080" cy="24701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94640" y="105410"/>
            <a:ext cx="10515600" cy="806450"/>
          </a:xfrm>
        </p:spPr>
        <p:txBody>
          <a:bodyPr/>
          <a:p>
            <a:r>
              <a:rPr lang="en-US" altLang="zh-CN"/>
              <a:t>Key terms:</a:t>
            </a:r>
            <a:endParaRPr lang="en-US" altLang="zh-CN"/>
          </a:p>
        </p:txBody>
      </p:sp>
      <p:sp>
        <p:nvSpPr>
          <p:cNvPr id="3" name="内容占位符 2"/>
          <p:cNvSpPr>
            <a:spLocks noGrp="1"/>
          </p:cNvSpPr>
          <p:nvPr>
            <p:ph idx="1"/>
          </p:nvPr>
        </p:nvSpPr>
        <p:spPr>
          <a:xfrm>
            <a:off x="189230" y="1029335"/>
            <a:ext cx="11726545" cy="5005705"/>
          </a:xfrm>
        </p:spPr>
        <p:txBody>
          <a:bodyPr>
            <a:noAutofit/>
          </a:bodyPr>
          <a:p>
            <a:r>
              <a:rPr lang="en-US" altLang="zh-CN" sz="2400"/>
              <a:t>Tangent function (正切函数): In trigonometry, the tangent function relates the angle of a right triangle to the ratio of the length of the side opposite the angle to the length of the adjacent side.</a:t>
            </a:r>
            <a:endParaRPr lang="en-US" altLang="zh-CN" sz="2400"/>
          </a:p>
          <a:p>
            <a:endParaRPr lang="en-US" altLang="zh-CN" sz="2400"/>
          </a:p>
          <a:p>
            <a:r>
              <a:rPr lang="en-US" altLang="zh-CN" sz="2400"/>
              <a:t>Cosecant function (余割函数): In trigonometry, the cosecant function is the reciprocal of the sine function; it is the ratio of the hypotenuse to the side opposite a given angle in a right triangle.</a:t>
            </a:r>
            <a:endParaRPr lang="en-US" altLang="zh-CN" sz="2400"/>
          </a:p>
          <a:p>
            <a:endParaRPr lang="en-US" altLang="zh-CN" sz="2400"/>
          </a:p>
          <a:p>
            <a:r>
              <a:rPr lang="en-US" altLang="zh-CN" sz="2400"/>
              <a:t>Secant function (正割函数): In trigonometry, the secant function is the reciprocal of the cosine function; it is the ratio of the hypotenuse to the side adjacent to a given angle in a right triangle.</a:t>
            </a:r>
            <a:endParaRPr lang="en-US" altLang="zh-CN" sz="2400"/>
          </a:p>
          <a:p>
            <a:endParaRPr lang="en-US" altLang="zh-CN" sz="2400"/>
          </a:p>
          <a:p>
            <a:r>
              <a:rPr lang="en-US" altLang="zh-CN" sz="2400"/>
              <a:t>Cotangent function (余切函数): In trigonometry, the cotangent function is the reciprocal of the tangent function; it is the ratio of the adjacent side to the side opposite a given angle in a right triangle.</a:t>
            </a:r>
            <a:endParaRPr lang="en-US" altLang="zh-CN" sz="2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3985" y="1346200"/>
            <a:ext cx="11922760" cy="457517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156210" y="1146810"/>
          <a:ext cx="11662410" cy="5530215"/>
        </p:xfrm>
        <a:graphic>
          <a:graphicData uri="http://schemas.openxmlformats.org/presentationml/2006/ole">
            <mc:AlternateContent xmlns:mc="http://schemas.openxmlformats.org/markup-compatibility/2006">
              <mc:Choice xmlns:v="urn:schemas-microsoft-com:vml" Requires="v">
                <p:oleObj spid="_x0000_s5" name="" r:id="rId1" imgW="10312400" imgH="4908550" progId="Paint.Picture">
                  <p:embed/>
                </p:oleObj>
              </mc:Choice>
              <mc:Fallback>
                <p:oleObj name="" r:id="rId1" imgW="10312400" imgH="4908550" progId="Paint.Picture">
                  <p:embed/>
                  <p:pic>
                    <p:nvPicPr>
                      <p:cNvPr id="0" name="图片 4"/>
                      <p:cNvPicPr/>
                      <p:nvPr/>
                    </p:nvPicPr>
                    <p:blipFill>
                      <a:blip r:embed="rId2"/>
                      <a:stretch>
                        <a:fillRect/>
                      </a:stretch>
                    </p:blipFill>
                    <p:spPr>
                      <a:xfrm>
                        <a:off x="156210" y="1146810"/>
                        <a:ext cx="11662410" cy="5530215"/>
                      </a:xfrm>
                      <a:prstGeom prst="rect">
                        <a:avLst/>
                      </a:prstGeom>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94030" y="1398905"/>
            <a:ext cx="11537315" cy="118491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266190" y="410210"/>
            <a:ext cx="8780145" cy="61182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205740" y="1413510"/>
            <a:ext cx="11482705" cy="511746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41300" y="1458595"/>
            <a:ext cx="11483975" cy="298259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61645" y="577850"/>
            <a:ext cx="9449435" cy="16033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6700" y="1414780"/>
            <a:ext cx="11654790" cy="121539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274320" y="1083945"/>
            <a:ext cx="11504295" cy="5488305"/>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“Right Triangle Trigonometry” learning sheet!</a:t>
            </a:r>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0215" y="226695"/>
            <a:ext cx="4535170" cy="789305"/>
          </a:xfrm>
        </p:spPr>
        <p:txBody>
          <a:bodyPr/>
          <a:p>
            <a:r>
              <a:rPr lang="en-US" altLang="zh-CN"/>
              <a:t>Advance organizer</a:t>
            </a:r>
            <a:endParaRPr lang="en-US" altLang="zh-CN"/>
          </a:p>
        </p:txBody>
      </p:sp>
      <p:sp>
        <p:nvSpPr>
          <p:cNvPr id="3" name="内容占位符 2"/>
          <p:cNvSpPr>
            <a:spLocks noGrp="1"/>
          </p:cNvSpPr>
          <p:nvPr>
            <p:ph idx="1"/>
          </p:nvPr>
        </p:nvSpPr>
        <p:spPr>
          <a:xfrm>
            <a:off x="450215" y="1155700"/>
            <a:ext cx="11577320" cy="5500370"/>
          </a:xfrm>
        </p:spPr>
        <p:txBody>
          <a:bodyPr>
            <a:noAutofit/>
          </a:bodyPr>
          <a:p>
            <a:pPr>
              <a:buFont typeface="Wingdings" panose="05000000000000000000" charset="0"/>
              <a:buChar char="Ø"/>
            </a:pPr>
            <a:r>
              <a:rPr lang="en-US" altLang="zh-CN"/>
              <a:t>Learning objectives:</a:t>
            </a:r>
            <a:endParaRPr lang="en-US" altLang="zh-CN"/>
          </a:p>
          <a:p>
            <a:pPr lvl="1" algn="l">
              <a:buClrTx/>
              <a:buSzTx/>
            </a:pPr>
            <a:r>
              <a:rPr lang="en-US" altLang="zh-CN"/>
              <a:t>Understand 14.1 Trigonometric Identities</a:t>
            </a:r>
            <a:endParaRPr lang="en-US" altLang="zh-CN"/>
          </a:p>
          <a:p>
            <a:pPr>
              <a:buFont typeface="Wingdings" panose="05000000000000000000" charset="0"/>
              <a:buChar char="Ø"/>
            </a:pPr>
            <a:r>
              <a:rPr lang="en-US" altLang="zh-CN"/>
              <a:t>Prior knowledge:</a:t>
            </a:r>
            <a:endParaRPr lang="en-US" altLang="zh-CN"/>
          </a:p>
          <a:p>
            <a:pPr lvl="1"/>
            <a:r>
              <a:rPr lang="en-US" altLang="zh-CN">
                <a:sym typeface="+mn-ea"/>
              </a:rPr>
              <a:t>Understand </a:t>
            </a:r>
            <a:r>
              <a:rPr lang="en-US" altLang="zh-CN">
                <a:sym typeface="+mn-ea"/>
              </a:rPr>
              <a:t>13.6 The Tangent Function and Reciprocal Trigonometric Functions</a:t>
            </a:r>
            <a:endParaRPr lang="en-US" altLang="zh-CN"/>
          </a:p>
          <a:p>
            <a:pPr lvl="0">
              <a:buFont typeface="Wingdings" panose="05000000000000000000" charset="0"/>
              <a:buChar char="Ø"/>
            </a:pPr>
            <a:r>
              <a:rPr lang="en-US" altLang="zh-CN"/>
              <a:t>Successful criteria:</a:t>
            </a:r>
            <a:endParaRPr lang="en-US" altLang="zh-CN"/>
          </a:p>
          <a:p>
            <a:pPr lvl="1"/>
            <a:r>
              <a:rPr lang="en-US" altLang="zh-CN"/>
              <a:t>Controlled Practice: Complete the Exit Card</a:t>
            </a:r>
            <a:endParaRPr lang="en-US" altLang="zh-CN"/>
          </a:p>
          <a:p>
            <a:pPr lvl="1"/>
            <a:r>
              <a:rPr lang="en-US" altLang="zh-CN"/>
              <a:t>Freer Practice: Complete questions to your interest</a:t>
            </a:r>
            <a:endParaRPr lang="en-US" altLang="zh-CN"/>
          </a:p>
          <a:p>
            <a:pPr>
              <a:buFont typeface="Wingdings" panose="05000000000000000000" charset="0"/>
              <a:buChar char="Ø"/>
            </a:pPr>
            <a:r>
              <a:rPr lang="en-US" altLang="zh-CN"/>
              <a:t>Learning activities: </a:t>
            </a:r>
            <a:endParaRPr lang="en-US" altLang="zh-CN"/>
          </a:p>
          <a:p>
            <a:pPr marL="457200" lvl="1" indent="0">
              <a:buNone/>
            </a:pPr>
            <a:r>
              <a:rPr lang="en-US" altLang="zh-CN"/>
              <a:t>1. Preview and Vocabulary Check (10 minutes): </a:t>
            </a:r>
            <a:endParaRPr lang="en-US" altLang="zh-CN"/>
          </a:p>
          <a:p>
            <a:pPr marL="457200" lvl="1" indent="0">
              <a:buNone/>
            </a:pPr>
            <a:r>
              <a:rPr lang="en-US" altLang="zh-CN"/>
              <a:t>2. Comprehend the Presentation (45 minutes):</a:t>
            </a:r>
            <a:endParaRPr lang="en-US" altLang="zh-CN"/>
          </a:p>
          <a:p>
            <a:pPr marL="457200" lvl="1" indent="0">
              <a:buNone/>
            </a:pPr>
            <a:r>
              <a:rPr lang="en-US" altLang="zh-CN"/>
              <a:t>3. Exit Card Completion (25 minutes):</a:t>
            </a:r>
            <a:endParaRPr lang="en-US" altLang="zh-CN"/>
          </a:p>
          <a:p>
            <a:pPr marL="457200" lvl="1" indent="0">
              <a:buNone/>
            </a:pPr>
            <a:r>
              <a:rPr lang="en-US" altLang="zh-CN"/>
              <a:t>4. Main Idea Summary and Reflection (5 minute): </a:t>
            </a:r>
            <a:endParaRPr lang="en-US" altLang="zh-CN"/>
          </a:p>
          <a:p>
            <a:pPr lvl="0"/>
            <a:endParaRPr lang="en-US" altLang="zh-CN"/>
          </a:p>
        </p:txBody>
      </p:sp>
      <p:pic>
        <p:nvPicPr>
          <p:cNvPr id="4" name="图片 3"/>
          <p:cNvPicPr>
            <a:picLocks noChangeAspect="1"/>
          </p:cNvPicPr>
          <p:nvPr>
            <p:custDataLst>
              <p:tags r:id="rId1"/>
            </p:custDataLst>
          </p:nvPr>
        </p:nvPicPr>
        <p:blipFill>
          <a:blip r:embed="rId2"/>
          <a:stretch>
            <a:fillRect/>
          </a:stretch>
        </p:blipFill>
        <p:spPr>
          <a:xfrm>
            <a:off x="577215" y="4838065"/>
            <a:ext cx="386080" cy="24701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Key terms:</a:t>
            </a:r>
            <a:endParaRPr lang="en-US" altLang="zh-CN"/>
          </a:p>
        </p:txBody>
      </p:sp>
      <p:sp>
        <p:nvSpPr>
          <p:cNvPr id="3" name="内容占位符 2"/>
          <p:cNvSpPr>
            <a:spLocks noGrp="1"/>
          </p:cNvSpPr>
          <p:nvPr>
            <p:ph idx="1"/>
          </p:nvPr>
        </p:nvSpPr>
        <p:spPr/>
        <p:txBody>
          <a:bodyPr/>
          <a:p>
            <a:r>
              <a:rPr lang="en-US" altLang="zh-CN"/>
              <a:t>Trigonometric Identity [三角恒等式]: An equation involving trigonometric functions that is true for all values of the variables within its domain.</a:t>
            </a:r>
            <a:endParaRPr lang="en-US" altLang="zh-CN"/>
          </a:p>
          <a:p>
            <a:endParaRPr lang="en-US" altLang="zh-CN"/>
          </a:p>
          <a:p>
            <a:r>
              <a:rPr lang="en-US" altLang="zh-CN"/>
              <a:t>Domain of validity [有效域]: The set of all values for which a function or relation is defined or meaningful.</a:t>
            </a:r>
            <a:endParaRPr lang="en-US" altLang="zh-CN"/>
          </a:p>
          <a:p>
            <a:endParaRPr lang="en-US" altLang="zh-CN"/>
          </a:p>
          <a:p>
            <a:r>
              <a:rPr lang="en-US" altLang="zh-CN"/>
              <a:t>Identity [恒等式]: A mathematical equation that is true for all values of the variables.</a:t>
            </a:r>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3820" y="1442085"/>
            <a:ext cx="11929745" cy="36957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5905" y="181610"/>
            <a:ext cx="9860280" cy="2334260"/>
          </a:xfrm>
          <a:prstGeom prst="rect">
            <a:avLst/>
          </a:prstGeom>
        </p:spPr>
      </p:pic>
      <p:pic>
        <p:nvPicPr>
          <p:cNvPr id="5" name="图片 4"/>
          <p:cNvPicPr>
            <a:picLocks noChangeAspect="1"/>
          </p:cNvPicPr>
          <p:nvPr/>
        </p:nvPicPr>
        <p:blipFill>
          <a:blip r:embed="rId2"/>
          <a:stretch>
            <a:fillRect/>
          </a:stretch>
        </p:blipFill>
        <p:spPr>
          <a:xfrm>
            <a:off x="822325" y="3840480"/>
            <a:ext cx="3011805" cy="91694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57480" y="1569085"/>
            <a:ext cx="11586210" cy="7708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00025" y="1577975"/>
            <a:ext cx="11394440" cy="27178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78460" y="410845"/>
            <a:ext cx="9863455" cy="1998345"/>
          </a:xfrm>
          <a:prstGeom prst="rect">
            <a:avLst/>
          </a:prstGeom>
        </p:spPr>
      </p:pic>
      <p:pic>
        <p:nvPicPr>
          <p:cNvPr id="5" name="图片 4"/>
          <p:cNvPicPr>
            <a:picLocks noChangeAspect="1"/>
          </p:cNvPicPr>
          <p:nvPr/>
        </p:nvPicPr>
        <p:blipFill>
          <a:blip r:embed="rId2"/>
          <a:stretch>
            <a:fillRect/>
          </a:stretch>
        </p:blipFill>
        <p:spPr>
          <a:xfrm>
            <a:off x="984885" y="3834765"/>
            <a:ext cx="3095625" cy="98933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80670" y="1412875"/>
            <a:ext cx="11689080" cy="101536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17195" y="580390"/>
            <a:ext cx="9573260" cy="180213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90500" y="1483995"/>
            <a:ext cx="11521440" cy="147891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63830" y="1530350"/>
            <a:ext cx="11864340" cy="176847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14655" y="874395"/>
            <a:ext cx="9798050" cy="193611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40030" y="1525905"/>
            <a:ext cx="10981055" cy="91186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7810" y="1343025"/>
            <a:ext cx="11146155" cy="173926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99085" y="1699260"/>
            <a:ext cx="11736705" cy="85026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Exit Card:</a:t>
            </a:r>
            <a:endParaRPr lang="en-US" altLang="zh-CN"/>
          </a:p>
        </p:txBody>
      </p:sp>
      <p:sp>
        <p:nvSpPr>
          <p:cNvPr id="3" name="内容占位符 2"/>
          <p:cNvSpPr>
            <a:spLocks noGrp="1"/>
          </p:cNvSpPr>
          <p:nvPr>
            <p:ph idx="1"/>
          </p:nvPr>
        </p:nvSpPr>
        <p:spPr/>
        <p:txBody>
          <a:bodyPr/>
          <a:p>
            <a:r>
              <a:rPr lang="en-US" altLang="zh-CN"/>
              <a:t>Complete the “Foundamental identities” learning sheet!</a:t>
            </a:r>
            <a:endParaRPr lang="en-US" altLang="zh-CN"/>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UNIT_PLACING_PICTURE_USER_VIEWPORT" val="{&quot;height&quot;:6853,&quot;width&quot;:8566}"/>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UNIT_TABLE_BEAUTIFY" val="smartTable{45bc113e-d73a-49e1-8322-c185524170c6}"/>
  <p:tag name="TABLE_ENDDRAG_ORIGIN_RECT" val="931*401"/>
  <p:tag name="TABLE_ENDDRAG_RECT" val="19*92*931*401"/>
</p:tagLst>
</file>

<file path=ppt/tags/tag32.xml><?xml version="1.0" encoding="utf-8"?>
<p:tagLst xmlns:p="http://schemas.openxmlformats.org/presentationml/2006/main">
  <p:tag name="KSO_WM_UNIT_TABLE_BEAUTIFY" val="smartTable{45bc113e-d73a-49e1-8322-c185524170c6}"/>
  <p:tag name="TABLE_ENDDRAG_ORIGIN_RECT" val="931*401"/>
  <p:tag name="TABLE_ENDDRAG_RECT" val="19*92*931*401"/>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UNIT_PLACING_PICTURE_USER_VIEWPORT" val="{&quot;height&quot;:2628,&quot;width&quot;:12912}"/>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commondata" val="eyJoZGlkIjoiMmNkNDdkZWRkOTE3NmVjODEwZTZhMzJkMGJiYjNhNjQ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19061</Words>
  <Application>WPS 演示</Application>
  <PresentationFormat>宽屏</PresentationFormat>
  <Paragraphs>579</Paragraphs>
  <Slides>193</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17</vt:i4>
      </vt:variant>
      <vt:variant>
        <vt:lpstr>幻灯片标题</vt:lpstr>
      </vt:variant>
      <vt:variant>
        <vt:i4>193</vt:i4>
      </vt:variant>
    </vt:vector>
  </HeadingPairs>
  <TitlesOfParts>
    <vt:vector size="221" baseType="lpstr">
      <vt:lpstr>Arial</vt:lpstr>
      <vt:lpstr>SimSun</vt:lpstr>
      <vt:lpstr>Wingdings</vt:lpstr>
      <vt:lpstr>Wingdings</vt:lpstr>
      <vt:lpstr>Calibri</vt:lpstr>
      <vt:lpstr>Microsoft YaHei</vt:lpstr>
      <vt:lpstr>Arial Unicode MS</vt:lpstr>
      <vt:lpstr>Cambria Math</vt:lpstr>
      <vt:lpstr>MS Mincho</vt:lpstr>
      <vt:lpstr>Segoe Print</vt:lpstr>
      <vt:lpstr>WPS</vt:lpstr>
      <vt:lpstr>Paint.Picture</vt:lpstr>
      <vt:lpstr>Equation.KSEE3</vt:lpstr>
      <vt:lpstr>Paint.Picture</vt:lpstr>
      <vt:lpstr>Equation.KSEE3</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Unit 5</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Coterminal angles</vt:lpstr>
      <vt:lpstr>PowerPoint 演示文稿</vt:lpstr>
      <vt:lpstr>PowerPoint 演示文稿</vt:lpstr>
      <vt:lpstr>PowerPoint 演示文稿</vt:lpstr>
      <vt:lpstr>PowerPoint 演示文稿</vt:lpstr>
      <vt:lpstr>PowerPoint 演示文稿</vt:lpstr>
      <vt:lpstr>PowerPoint 演示文稿</vt:lpstr>
      <vt:lpstr>Exit Card:</vt:lpstr>
      <vt:lpstr>Advance organizer</vt:lpstr>
      <vt:lpstr>Key terms:</vt:lpstr>
      <vt:lpstr>Reference angle: Associated acute angle</vt:lpstr>
      <vt:lpstr>PowerPoint 演示文稿</vt:lpstr>
      <vt:lpstr>CAST Rule</vt:lpstr>
      <vt:lpstr>PowerPoint 演示文稿</vt:lpstr>
      <vt:lpstr>PowerPoint 演示文稿</vt:lpstr>
      <vt:lpstr>Exit Card:</vt:lpstr>
      <vt:lpstr>Advance organizer</vt:lpstr>
      <vt:lpstr>Key terms:</vt:lpstr>
      <vt:lpstr>Group discussion</vt:lpstr>
      <vt:lpstr>TOK moment</vt:lpstr>
      <vt:lpstr>Degree measure</vt:lpstr>
      <vt:lpstr>PowerPoint 演示文稿</vt:lpstr>
      <vt:lpstr>Radian measure</vt:lpstr>
      <vt:lpstr>Radian measure</vt:lpstr>
      <vt:lpstr>Arc length</vt:lpstr>
      <vt:lpstr>PowerPoint 演示文稿</vt:lpstr>
      <vt:lpstr>PowerPoint 演示文稿</vt:lpstr>
      <vt:lpstr>PowerPoint 演示文稿</vt:lpstr>
      <vt:lpstr>PowerPoint 演示文稿</vt:lpstr>
      <vt:lpstr>PowerPoint 演示文稿</vt:lpstr>
      <vt:lpstr>Exit Card:</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Transformation of the Sine Function</vt:lpstr>
      <vt:lpstr>Exit Card:</vt:lpstr>
      <vt:lpstr>Advance organizer</vt:lpstr>
      <vt:lpstr>Key terms:</vt:lpstr>
      <vt:lpstr>PowerPoint 演示文稿</vt:lpstr>
      <vt:lpstr>PowerPoint 演示文稿</vt:lpstr>
      <vt:lpstr>PowerPoint 演示文稿</vt:lpstr>
      <vt:lpstr>PowerPoint 演示文稿</vt:lpstr>
      <vt:lpstr>Exit Card:</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vt:lpstr>
      <vt:lpstr>Advance organizer</vt:lpstr>
      <vt:lpstr>Key terms:</vt:lpstr>
      <vt:lpstr>Identify function [恒等函数]</vt:lpstr>
      <vt:lpstr>Self-inverse function [自反函数]</vt:lpstr>
      <vt:lpstr>Determine inverse functions</vt:lpstr>
      <vt:lpstr>PowerPoint 演示文稿</vt:lpstr>
      <vt:lpstr>The existence of an inverse function</vt:lpstr>
      <vt:lpstr>PowerPoint 演示文稿</vt:lpstr>
      <vt:lpstr>Algorithm (方法）</vt:lpstr>
      <vt:lpstr>PowerPoint 演示文稿</vt:lpstr>
      <vt:lpstr>PowerPoint 演示文稿</vt:lpstr>
      <vt:lpstr>Advance organizer</vt:lpstr>
      <vt:lpstr>Key terms:</vt:lpstr>
      <vt:lpstr>Arcsin(x)</vt:lpstr>
      <vt:lpstr>Arccos(x)</vt:lpstr>
      <vt:lpstr>Arctan(x)</vt:lpstr>
      <vt:lpstr>PowerPoint 演示文稿</vt:lpstr>
      <vt:lpstr>Exit Card:</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vt:lpstr>
      <vt:lpstr>Advance organizer</vt:lpstr>
      <vt:lpstr>PowerPoint 演示文稿</vt:lpstr>
      <vt:lpstr>Example:</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Chanllenge Card Question:</vt:lpstr>
      <vt:lpstr>PowerPoint 演示文稿</vt:lpstr>
      <vt:lpstr>Exit Card:</vt:lpstr>
      <vt:lpstr>Warm up activity!</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vt:lpstr>
      <vt:lpstr>PowerPoint 演示文稿</vt:lpstr>
      <vt:lpstr>Advance organizer</vt:lpstr>
      <vt:lpstr>Key terms: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Exit Card: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woo</dc:creator>
  <cp:lastModifiedBy>Mr Woo ^_^</cp:lastModifiedBy>
  <cp:revision>189</cp:revision>
  <dcterms:created xsi:type="dcterms:W3CDTF">2023-12-20T09:45:00Z</dcterms:created>
  <dcterms:modified xsi:type="dcterms:W3CDTF">2024-04-25T00:31:21Z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229232E7000A433A8A8745F3E0800D27_12</vt:lpwstr>
  </property>
  <property fmtid="{D5CDD505-2E9C-101B-9397-08002B2CF9AE}" pid="3" name="KSOProductBuildVer">
    <vt:lpwstr>2052-12.1.0.16729</vt:lpwstr>
  </property>
</Properties>
</file>